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7" r:id="rId2"/>
    <p:sldId id="258" r:id="rId3"/>
    <p:sldId id="289" r:id="rId4"/>
    <p:sldId id="290" r:id="rId5"/>
    <p:sldId id="291" r:id="rId6"/>
    <p:sldId id="331" r:id="rId7"/>
    <p:sldId id="292" r:id="rId8"/>
    <p:sldId id="293" r:id="rId9"/>
    <p:sldId id="294" r:id="rId10"/>
    <p:sldId id="303" r:id="rId11"/>
    <p:sldId id="296" r:id="rId12"/>
    <p:sldId id="297" r:id="rId13"/>
    <p:sldId id="298" r:id="rId14"/>
    <p:sldId id="299" r:id="rId15"/>
    <p:sldId id="300" r:id="rId16"/>
    <p:sldId id="283" r:id="rId17"/>
    <p:sldId id="301" r:id="rId18"/>
    <p:sldId id="306" r:id="rId19"/>
    <p:sldId id="334" r:id="rId20"/>
    <p:sldId id="308" r:id="rId21"/>
    <p:sldId id="333" r:id="rId22"/>
    <p:sldId id="310" r:id="rId23"/>
    <p:sldId id="332" r:id="rId24"/>
    <p:sldId id="305" r:id="rId25"/>
    <p:sldId id="312" r:id="rId26"/>
    <p:sldId id="313" r:id="rId27"/>
    <p:sldId id="314" r:id="rId28"/>
    <p:sldId id="315" r:id="rId29"/>
    <p:sldId id="319" r:id="rId30"/>
    <p:sldId id="320" r:id="rId31"/>
    <p:sldId id="321" r:id="rId32"/>
    <p:sldId id="302" r:id="rId33"/>
    <p:sldId id="335" r:id="rId34"/>
    <p:sldId id="336" r:id="rId35"/>
    <p:sldId id="338" r:id="rId36"/>
    <p:sldId id="337" r:id="rId37"/>
    <p:sldId id="281" r:id="rId38"/>
  </p:sldIdLst>
  <p:sldSz cx="12192000" cy="6858000"/>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8201" autoAdjust="0"/>
  </p:normalViewPr>
  <p:slideViewPr>
    <p:cSldViewPr>
      <p:cViewPr>
        <p:scale>
          <a:sx n="76" d="100"/>
          <a:sy n="76" d="100"/>
        </p:scale>
        <p:origin x="-272" y="-48"/>
      </p:cViewPr>
      <p:guideLst>
        <p:guide orient="horz" pos="2880"/>
        <p:guide pos="216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3.jp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7/20/2021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0">
                <a:solidFill>
                  <a:srgbClr val="FF0000"/>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7/20/2021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0">
                <a:solidFill>
                  <a:srgbClr val="FF0000"/>
                </a:solidFill>
                <a:latin typeface="Times New Roman"/>
                <a:cs typeface="Times New Roman"/>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7/20/2021</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0">
                <a:solidFill>
                  <a:srgbClr val="FF0000"/>
                </a:solidFill>
                <a:latin typeface="Times New Roman"/>
                <a:cs typeface="Times New Roman"/>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7/20/2021</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7/20/2021</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2057400" y="6492240"/>
            <a:ext cx="9540240" cy="0"/>
          </a:xfrm>
          <a:custGeom>
            <a:avLst/>
            <a:gdLst/>
            <a:ahLst/>
            <a:cxnLst/>
            <a:rect l="l" t="t" r="r" b="b"/>
            <a:pathLst>
              <a:path w="9540240">
                <a:moveTo>
                  <a:pt x="9539986" y="0"/>
                </a:moveTo>
                <a:lnTo>
                  <a:pt x="0" y="0"/>
                </a:lnTo>
              </a:path>
            </a:pathLst>
          </a:custGeom>
          <a:ln w="12700">
            <a:solidFill>
              <a:srgbClr val="A6A6A6"/>
            </a:solidFill>
          </a:ln>
        </p:spPr>
        <p:txBody>
          <a:bodyPr wrap="square" lIns="0" tIns="0" rIns="0" bIns="0" rtlCol="0"/>
          <a:lstStyle/>
          <a:p>
            <a:endParaRPr/>
          </a:p>
        </p:txBody>
      </p:sp>
      <p:sp>
        <p:nvSpPr>
          <p:cNvPr id="17" name="bg object 17"/>
          <p:cNvSpPr/>
          <p:nvPr/>
        </p:nvSpPr>
        <p:spPr>
          <a:xfrm>
            <a:off x="0" y="33528"/>
            <a:ext cx="12192000" cy="0"/>
          </a:xfrm>
          <a:custGeom>
            <a:avLst/>
            <a:gdLst/>
            <a:ahLst/>
            <a:cxnLst/>
            <a:rect l="l" t="t" r="r" b="b"/>
            <a:pathLst>
              <a:path w="12192000">
                <a:moveTo>
                  <a:pt x="0" y="0"/>
                </a:moveTo>
                <a:lnTo>
                  <a:pt x="12192000" y="0"/>
                </a:lnTo>
              </a:path>
            </a:pathLst>
          </a:custGeom>
          <a:ln w="66675">
            <a:solidFill>
              <a:srgbClr val="C43727"/>
            </a:solidFill>
          </a:ln>
        </p:spPr>
        <p:txBody>
          <a:bodyPr wrap="square" lIns="0" tIns="0" rIns="0" bIns="0" rtlCol="0"/>
          <a:lstStyle/>
          <a:p>
            <a:endParaRPr/>
          </a:p>
        </p:txBody>
      </p:sp>
      <p:sp>
        <p:nvSpPr>
          <p:cNvPr id="18" name="bg object 18"/>
          <p:cNvSpPr/>
          <p:nvPr/>
        </p:nvSpPr>
        <p:spPr>
          <a:xfrm>
            <a:off x="0" y="190500"/>
            <a:ext cx="779780" cy="475615"/>
          </a:xfrm>
          <a:custGeom>
            <a:avLst/>
            <a:gdLst/>
            <a:ahLst/>
            <a:cxnLst/>
            <a:rect l="l" t="t" r="r" b="b"/>
            <a:pathLst>
              <a:path w="779780" h="475615">
                <a:moveTo>
                  <a:pt x="419620" y="0"/>
                </a:moveTo>
                <a:lnTo>
                  <a:pt x="0" y="0"/>
                </a:lnTo>
                <a:lnTo>
                  <a:pt x="0" y="475361"/>
                </a:lnTo>
                <a:lnTo>
                  <a:pt x="779780" y="475361"/>
                </a:lnTo>
                <a:lnTo>
                  <a:pt x="419620" y="0"/>
                </a:lnTo>
                <a:close/>
              </a:path>
            </a:pathLst>
          </a:custGeom>
          <a:solidFill>
            <a:srgbClr val="EF8917"/>
          </a:solidFill>
        </p:spPr>
        <p:txBody>
          <a:bodyPr wrap="square" lIns="0" tIns="0" rIns="0" bIns="0" rtlCol="0"/>
          <a:lstStyle/>
          <a:p>
            <a:endParaRPr/>
          </a:p>
        </p:txBody>
      </p:sp>
      <p:sp>
        <p:nvSpPr>
          <p:cNvPr id="19" name="bg object 19"/>
          <p:cNvSpPr/>
          <p:nvPr/>
        </p:nvSpPr>
        <p:spPr>
          <a:xfrm>
            <a:off x="574548" y="190500"/>
            <a:ext cx="680085" cy="609600"/>
          </a:xfrm>
          <a:custGeom>
            <a:avLst/>
            <a:gdLst/>
            <a:ahLst/>
            <a:cxnLst/>
            <a:rect l="l" t="t" r="r" b="b"/>
            <a:pathLst>
              <a:path w="680085" h="609600">
                <a:moveTo>
                  <a:pt x="194195" y="0"/>
                </a:moveTo>
                <a:lnTo>
                  <a:pt x="0" y="0"/>
                </a:lnTo>
                <a:lnTo>
                  <a:pt x="485495" y="609346"/>
                </a:lnTo>
                <a:lnTo>
                  <a:pt x="679704" y="609346"/>
                </a:lnTo>
                <a:lnTo>
                  <a:pt x="194195" y="0"/>
                </a:lnTo>
                <a:close/>
              </a:path>
            </a:pathLst>
          </a:custGeom>
          <a:solidFill>
            <a:srgbClr val="7D7D7D">
              <a:alpha val="39999"/>
            </a:srgbClr>
          </a:solidFill>
        </p:spPr>
        <p:txBody>
          <a:bodyPr wrap="square" lIns="0" tIns="0" rIns="0" bIns="0" rtlCol="0"/>
          <a:lstStyle/>
          <a:p>
            <a:endParaRPr/>
          </a:p>
        </p:txBody>
      </p:sp>
      <p:sp>
        <p:nvSpPr>
          <p:cNvPr id="20" name="bg object 20"/>
          <p:cNvSpPr/>
          <p:nvPr/>
        </p:nvSpPr>
        <p:spPr>
          <a:xfrm>
            <a:off x="11597640" y="6483096"/>
            <a:ext cx="594360" cy="374650"/>
          </a:xfrm>
          <a:custGeom>
            <a:avLst/>
            <a:gdLst/>
            <a:ahLst/>
            <a:cxnLst/>
            <a:rect l="l" t="t" r="r" b="b"/>
            <a:pathLst>
              <a:path w="594359" h="374650">
                <a:moveTo>
                  <a:pt x="330580" y="0"/>
                </a:moveTo>
                <a:lnTo>
                  <a:pt x="0" y="0"/>
                </a:lnTo>
                <a:lnTo>
                  <a:pt x="0" y="374319"/>
                </a:lnTo>
                <a:lnTo>
                  <a:pt x="594359" y="374319"/>
                </a:lnTo>
                <a:lnTo>
                  <a:pt x="594359" y="347725"/>
                </a:lnTo>
                <a:lnTo>
                  <a:pt x="330580" y="0"/>
                </a:lnTo>
                <a:close/>
              </a:path>
            </a:pathLst>
          </a:custGeom>
          <a:solidFill>
            <a:srgbClr val="EF8917"/>
          </a:solidFill>
        </p:spPr>
        <p:txBody>
          <a:bodyPr wrap="square" lIns="0" tIns="0" rIns="0" bIns="0" rtlCol="0"/>
          <a:lstStyle/>
          <a:p>
            <a:endParaRPr/>
          </a:p>
        </p:txBody>
      </p:sp>
      <p:sp>
        <p:nvSpPr>
          <p:cNvPr id="2" name="Holder 2"/>
          <p:cNvSpPr>
            <a:spLocks noGrp="1"/>
          </p:cNvSpPr>
          <p:nvPr>
            <p:ph type="title"/>
          </p:nvPr>
        </p:nvSpPr>
        <p:spPr>
          <a:xfrm>
            <a:off x="4186300" y="235458"/>
            <a:ext cx="3819398" cy="452120"/>
          </a:xfrm>
          <a:prstGeom prst="rect">
            <a:avLst/>
          </a:prstGeom>
        </p:spPr>
        <p:txBody>
          <a:bodyPr wrap="square" lIns="0" tIns="0" rIns="0" bIns="0">
            <a:spAutoFit/>
          </a:bodyPr>
          <a:lstStyle>
            <a:lvl1pPr>
              <a:defRPr sz="2800" b="1" i="0">
                <a:solidFill>
                  <a:srgbClr val="FF0000"/>
                </a:solidFill>
                <a:latin typeface="Times New Roman"/>
                <a:cs typeface="Times New Roman"/>
              </a:defRPr>
            </a:lvl1pPr>
          </a:lstStyle>
          <a:p>
            <a:endParaRPr/>
          </a:p>
        </p:txBody>
      </p:sp>
      <p:sp>
        <p:nvSpPr>
          <p:cNvPr id="3" name="Holder 3"/>
          <p:cNvSpPr>
            <a:spLocks noGrp="1"/>
          </p:cNvSpPr>
          <p:nvPr>
            <p:ph type="body" idx="1"/>
          </p:nvPr>
        </p:nvSpPr>
        <p:spPr>
          <a:xfrm>
            <a:off x="374611" y="1279525"/>
            <a:ext cx="11520805" cy="444246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7/20/2021</a:t>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hyperlink" Target="https://careerfoundry.com/en/blog/data-analytics/difference-between-data-scientist-and-data-analyst/" TargetMode="Externa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hyperlink" Target="https://en.wikipedia.org/wiki/Linear_regression"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5.xml"/><Relationship Id="rId5" Type="http://schemas.openxmlformats.org/officeDocument/2006/relationships/hyperlink" Target="mailto:principalengg@mvjce.edu.in" TargetMode="External"/><Relationship Id="rId4" Type="http://schemas.openxmlformats.org/officeDocument/2006/relationships/image" Target="../media/image26.jpg"/></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243583" y="6259067"/>
            <a:ext cx="740664" cy="320039"/>
          </a:xfrm>
          <a:prstGeom prst="rect">
            <a:avLst/>
          </a:prstGeom>
          <a:blipFill>
            <a:blip r:embed="rId2" cstate="print"/>
            <a:stretch>
              <a:fillRect/>
            </a:stretch>
          </a:blipFill>
        </p:spPr>
        <p:txBody>
          <a:bodyPr wrap="square" lIns="0" tIns="0" rIns="0" bIns="0" rtlCol="0"/>
          <a:lstStyle/>
          <a:p>
            <a:endParaRPr/>
          </a:p>
        </p:txBody>
      </p:sp>
      <p:grpSp>
        <p:nvGrpSpPr>
          <p:cNvPr id="3" name="object 3"/>
          <p:cNvGrpSpPr/>
          <p:nvPr/>
        </p:nvGrpSpPr>
        <p:grpSpPr>
          <a:xfrm>
            <a:off x="185928" y="6233159"/>
            <a:ext cx="569595" cy="344805"/>
            <a:chOff x="185928" y="6233159"/>
            <a:chExt cx="569595" cy="344805"/>
          </a:xfrm>
        </p:grpSpPr>
        <p:sp>
          <p:nvSpPr>
            <p:cNvPr id="4" name="object 4"/>
            <p:cNvSpPr/>
            <p:nvPr/>
          </p:nvSpPr>
          <p:spPr>
            <a:xfrm>
              <a:off x="185928" y="6239954"/>
              <a:ext cx="569595" cy="337820"/>
            </a:xfrm>
            <a:custGeom>
              <a:avLst/>
              <a:gdLst/>
              <a:ahLst/>
              <a:cxnLst/>
              <a:rect l="l" t="t" r="r" b="b"/>
              <a:pathLst>
                <a:path w="569595" h="337820">
                  <a:moveTo>
                    <a:pt x="569404" y="267208"/>
                  </a:moveTo>
                  <a:lnTo>
                    <a:pt x="537756" y="267208"/>
                  </a:lnTo>
                  <a:lnTo>
                    <a:pt x="530987" y="262674"/>
                  </a:lnTo>
                  <a:lnTo>
                    <a:pt x="530987" y="122275"/>
                  </a:lnTo>
                  <a:lnTo>
                    <a:pt x="524713" y="70192"/>
                  </a:lnTo>
                  <a:lnTo>
                    <a:pt x="523963" y="63893"/>
                  </a:lnTo>
                  <a:lnTo>
                    <a:pt x="523709" y="63398"/>
                  </a:lnTo>
                  <a:lnTo>
                    <a:pt x="115239" y="63398"/>
                  </a:lnTo>
                  <a:lnTo>
                    <a:pt x="117487" y="56603"/>
                  </a:lnTo>
                  <a:lnTo>
                    <a:pt x="107048" y="10756"/>
                  </a:lnTo>
                  <a:lnTo>
                    <a:pt x="74561" y="0"/>
                  </a:lnTo>
                  <a:lnTo>
                    <a:pt x="0" y="0"/>
                  </a:lnTo>
                  <a:lnTo>
                    <a:pt x="0" y="72453"/>
                  </a:lnTo>
                  <a:lnTo>
                    <a:pt x="33896" y="72453"/>
                  </a:lnTo>
                  <a:lnTo>
                    <a:pt x="40665" y="76987"/>
                  </a:lnTo>
                  <a:lnTo>
                    <a:pt x="40665" y="337400"/>
                  </a:lnTo>
                  <a:lnTo>
                    <a:pt x="119761" y="337400"/>
                  </a:lnTo>
                  <a:lnTo>
                    <a:pt x="119761" y="190207"/>
                  </a:lnTo>
                  <a:lnTo>
                    <a:pt x="120142" y="178714"/>
                  </a:lnTo>
                  <a:lnTo>
                    <a:pt x="135636" y="117005"/>
                  </a:lnTo>
                  <a:lnTo>
                    <a:pt x="174472" y="76174"/>
                  </a:lnTo>
                  <a:lnTo>
                    <a:pt x="201091" y="70192"/>
                  </a:lnTo>
                  <a:lnTo>
                    <a:pt x="224345" y="75717"/>
                  </a:lnTo>
                  <a:lnTo>
                    <a:pt x="238086" y="90576"/>
                  </a:lnTo>
                  <a:lnTo>
                    <a:pt x="244627" y="112229"/>
                  </a:lnTo>
                  <a:lnTo>
                    <a:pt x="246278" y="138125"/>
                  </a:lnTo>
                  <a:lnTo>
                    <a:pt x="246278" y="337400"/>
                  </a:lnTo>
                  <a:lnTo>
                    <a:pt x="325374" y="337400"/>
                  </a:lnTo>
                  <a:lnTo>
                    <a:pt x="325374" y="190207"/>
                  </a:lnTo>
                  <a:lnTo>
                    <a:pt x="325755" y="178714"/>
                  </a:lnTo>
                  <a:lnTo>
                    <a:pt x="340296" y="117005"/>
                  </a:lnTo>
                  <a:lnTo>
                    <a:pt x="379768" y="76174"/>
                  </a:lnTo>
                  <a:lnTo>
                    <a:pt x="406704" y="70192"/>
                  </a:lnTo>
                  <a:lnTo>
                    <a:pt x="429971" y="75399"/>
                  </a:lnTo>
                  <a:lnTo>
                    <a:pt x="443712" y="89725"/>
                  </a:lnTo>
                  <a:lnTo>
                    <a:pt x="450240" y="111277"/>
                  </a:lnTo>
                  <a:lnTo>
                    <a:pt x="451904" y="138125"/>
                  </a:lnTo>
                  <a:lnTo>
                    <a:pt x="451904" y="294373"/>
                  </a:lnTo>
                  <a:lnTo>
                    <a:pt x="454164" y="314464"/>
                  </a:lnTo>
                  <a:lnTo>
                    <a:pt x="461505" y="327774"/>
                  </a:lnTo>
                  <a:lnTo>
                    <a:pt x="474776" y="335140"/>
                  </a:lnTo>
                  <a:lnTo>
                    <a:pt x="494830" y="337400"/>
                  </a:lnTo>
                  <a:lnTo>
                    <a:pt x="569404" y="337400"/>
                  </a:lnTo>
                  <a:lnTo>
                    <a:pt x="569404" y="267208"/>
                  </a:lnTo>
                  <a:close/>
                </a:path>
              </a:pathLst>
            </a:custGeom>
            <a:solidFill>
              <a:srgbClr val="C32C15"/>
            </a:solidFill>
          </p:spPr>
          <p:txBody>
            <a:bodyPr wrap="square" lIns="0" tIns="0" rIns="0" bIns="0" rtlCol="0"/>
            <a:lstStyle/>
            <a:p>
              <a:endParaRPr/>
            </a:p>
          </p:txBody>
        </p:sp>
        <p:sp>
          <p:nvSpPr>
            <p:cNvPr id="5" name="object 5"/>
            <p:cNvSpPr/>
            <p:nvPr/>
          </p:nvSpPr>
          <p:spPr>
            <a:xfrm>
              <a:off x="303415" y="6233159"/>
              <a:ext cx="406222" cy="70192"/>
            </a:xfrm>
            <a:prstGeom prst="rect">
              <a:avLst/>
            </a:prstGeom>
            <a:blipFill>
              <a:blip r:embed="rId3" cstate="print"/>
              <a:stretch>
                <a:fillRect/>
              </a:stretch>
            </a:blipFill>
          </p:spPr>
          <p:txBody>
            <a:bodyPr wrap="square" lIns="0" tIns="0" rIns="0" bIns="0" rtlCol="0"/>
            <a:lstStyle/>
            <a:p>
              <a:endParaRPr/>
            </a:p>
          </p:txBody>
        </p:sp>
      </p:grpSp>
      <p:sp>
        <p:nvSpPr>
          <p:cNvPr id="6" name="object 6"/>
          <p:cNvSpPr/>
          <p:nvPr/>
        </p:nvSpPr>
        <p:spPr>
          <a:xfrm>
            <a:off x="1019555" y="6240779"/>
            <a:ext cx="158750" cy="440690"/>
          </a:xfrm>
          <a:custGeom>
            <a:avLst/>
            <a:gdLst/>
            <a:ahLst/>
            <a:cxnLst/>
            <a:rect l="l" t="t" r="r" b="b"/>
            <a:pathLst>
              <a:path w="158750" h="440690">
                <a:moveTo>
                  <a:pt x="115430" y="0"/>
                </a:moveTo>
                <a:lnTo>
                  <a:pt x="38506" y="0"/>
                </a:lnTo>
                <a:lnTo>
                  <a:pt x="38506" y="72224"/>
                </a:lnTo>
                <a:lnTo>
                  <a:pt x="72415" y="72224"/>
                </a:lnTo>
                <a:lnTo>
                  <a:pt x="79222" y="76746"/>
                </a:lnTo>
                <a:lnTo>
                  <a:pt x="79222" y="306984"/>
                </a:lnTo>
                <a:lnTo>
                  <a:pt x="72148" y="339369"/>
                </a:lnTo>
                <a:lnTo>
                  <a:pt x="54889" y="357771"/>
                </a:lnTo>
                <a:lnTo>
                  <a:pt x="33388" y="366026"/>
                </a:lnTo>
                <a:lnTo>
                  <a:pt x="13601" y="367931"/>
                </a:lnTo>
                <a:lnTo>
                  <a:pt x="0" y="367931"/>
                </a:lnTo>
                <a:lnTo>
                  <a:pt x="0" y="437908"/>
                </a:lnTo>
                <a:lnTo>
                  <a:pt x="9016" y="440169"/>
                </a:lnTo>
                <a:lnTo>
                  <a:pt x="24904" y="440169"/>
                </a:lnTo>
                <a:lnTo>
                  <a:pt x="90487" y="428180"/>
                </a:lnTo>
                <a:lnTo>
                  <a:pt x="123812" y="407009"/>
                </a:lnTo>
                <a:lnTo>
                  <a:pt x="148678" y="370243"/>
                </a:lnTo>
                <a:lnTo>
                  <a:pt x="158432" y="313753"/>
                </a:lnTo>
                <a:lnTo>
                  <a:pt x="158432" y="45148"/>
                </a:lnTo>
                <a:lnTo>
                  <a:pt x="156171" y="25704"/>
                </a:lnTo>
                <a:lnTo>
                  <a:pt x="148818" y="11569"/>
                </a:lnTo>
                <a:lnTo>
                  <a:pt x="135521" y="2921"/>
                </a:lnTo>
                <a:lnTo>
                  <a:pt x="115430" y="0"/>
                </a:lnTo>
                <a:close/>
              </a:path>
            </a:pathLst>
          </a:custGeom>
          <a:solidFill>
            <a:srgbClr val="C32C15"/>
          </a:solidFill>
        </p:spPr>
        <p:txBody>
          <a:bodyPr wrap="square" lIns="0" tIns="0" rIns="0" bIns="0" rtlCol="0"/>
          <a:lstStyle/>
          <a:p>
            <a:endParaRPr/>
          </a:p>
        </p:txBody>
      </p:sp>
      <p:grpSp>
        <p:nvGrpSpPr>
          <p:cNvPr id="7" name="object 7"/>
          <p:cNvGrpSpPr/>
          <p:nvPr/>
        </p:nvGrpSpPr>
        <p:grpSpPr>
          <a:xfrm>
            <a:off x="0" y="5714999"/>
            <a:ext cx="2011680" cy="1143000"/>
            <a:chOff x="0" y="5714999"/>
            <a:chExt cx="2011680" cy="1143000"/>
          </a:xfrm>
        </p:grpSpPr>
        <p:sp>
          <p:nvSpPr>
            <p:cNvPr id="8" name="object 8"/>
            <p:cNvSpPr/>
            <p:nvPr/>
          </p:nvSpPr>
          <p:spPr>
            <a:xfrm>
              <a:off x="719328" y="6099047"/>
              <a:ext cx="451484" cy="478155"/>
            </a:xfrm>
            <a:custGeom>
              <a:avLst/>
              <a:gdLst/>
              <a:ahLst/>
              <a:cxnLst/>
              <a:rect l="l" t="t" r="r" b="b"/>
              <a:pathLst>
                <a:path w="451484" h="478154">
                  <a:moveTo>
                    <a:pt x="361162" y="0"/>
                  </a:moveTo>
                  <a:lnTo>
                    <a:pt x="329552" y="0"/>
                  </a:lnTo>
                  <a:lnTo>
                    <a:pt x="312928" y="1447"/>
                  </a:lnTo>
                  <a:lnTo>
                    <a:pt x="282168" y="31559"/>
                  </a:lnTo>
                  <a:lnTo>
                    <a:pt x="178320" y="351701"/>
                  </a:lnTo>
                  <a:lnTo>
                    <a:pt x="167843" y="394169"/>
                  </a:lnTo>
                  <a:lnTo>
                    <a:pt x="167030" y="399034"/>
                  </a:lnTo>
                  <a:lnTo>
                    <a:pt x="164782" y="399034"/>
                  </a:lnTo>
                  <a:lnTo>
                    <a:pt x="153492" y="351701"/>
                  </a:lnTo>
                  <a:lnTo>
                    <a:pt x="92544" y="173583"/>
                  </a:lnTo>
                  <a:lnTo>
                    <a:pt x="63017" y="143789"/>
                  </a:lnTo>
                  <a:lnTo>
                    <a:pt x="45148" y="142024"/>
                  </a:lnTo>
                  <a:lnTo>
                    <a:pt x="0" y="142024"/>
                  </a:lnTo>
                  <a:lnTo>
                    <a:pt x="0" y="214160"/>
                  </a:lnTo>
                  <a:lnTo>
                    <a:pt x="15798" y="214160"/>
                  </a:lnTo>
                  <a:lnTo>
                    <a:pt x="22567" y="216420"/>
                  </a:lnTo>
                  <a:lnTo>
                    <a:pt x="24828" y="225437"/>
                  </a:lnTo>
                  <a:lnTo>
                    <a:pt x="117373" y="477926"/>
                  </a:lnTo>
                  <a:lnTo>
                    <a:pt x="212178" y="477926"/>
                  </a:lnTo>
                  <a:lnTo>
                    <a:pt x="238213" y="399034"/>
                  </a:lnTo>
                  <a:lnTo>
                    <a:pt x="345313" y="74396"/>
                  </a:lnTo>
                  <a:lnTo>
                    <a:pt x="352094" y="69888"/>
                  </a:lnTo>
                  <a:lnTo>
                    <a:pt x="361162" y="69888"/>
                  </a:lnTo>
                  <a:lnTo>
                    <a:pt x="361162" y="0"/>
                  </a:lnTo>
                  <a:close/>
                </a:path>
                <a:path w="451484" h="478154">
                  <a:moveTo>
                    <a:pt x="450900" y="0"/>
                  </a:moveTo>
                  <a:lnTo>
                    <a:pt x="384048" y="0"/>
                  </a:lnTo>
                  <a:lnTo>
                    <a:pt x="384048" y="69634"/>
                  </a:lnTo>
                  <a:lnTo>
                    <a:pt x="450900" y="69634"/>
                  </a:lnTo>
                  <a:lnTo>
                    <a:pt x="450900" y="0"/>
                  </a:lnTo>
                  <a:close/>
                </a:path>
              </a:pathLst>
            </a:custGeom>
            <a:solidFill>
              <a:srgbClr val="EE8600"/>
            </a:solidFill>
          </p:spPr>
          <p:txBody>
            <a:bodyPr wrap="square" lIns="0" tIns="0" rIns="0" bIns="0" rtlCol="0"/>
            <a:lstStyle/>
            <a:p>
              <a:endParaRPr/>
            </a:p>
          </p:txBody>
        </p:sp>
        <p:sp>
          <p:nvSpPr>
            <p:cNvPr id="9" name="object 9"/>
            <p:cNvSpPr/>
            <p:nvPr/>
          </p:nvSpPr>
          <p:spPr>
            <a:xfrm>
              <a:off x="156971" y="6041135"/>
              <a:ext cx="1854707" cy="816862"/>
            </a:xfrm>
            <a:prstGeom prst="rect">
              <a:avLst/>
            </a:prstGeom>
            <a:blipFill>
              <a:blip r:embed="rId4" cstate="print"/>
              <a:stretch>
                <a:fillRect/>
              </a:stretch>
            </a:blipFill>
          </p:spPr>
          <p:txBody>
            <a:bodyPr wrap="square" lIns="0" tIns="0" rIns="0" bIns="0" rtlCol="0"/>
            <a:lstStyle/>
            <a:p>
              <a:endParaRPr/>
            </a:p>
          </p:txBody>
        </p:sp>
        <p:sp>
          <p:nvSpPr>
            <p:cNvPr id="10" name="object 10"/>
            <p:cNvSpPr/>
            <p:nvPr/>
          </p:nvSpPr>
          <p:spPr>
            <a:xfrm>
              <a:off x="0" y="5714999"/>
              <a:ext cx="1981199" cy="1142998"/>
            </a:xfrm>
            <a:prstGeom prst="rect">
              <a:avLst/>
            </a:prstGeom>
            <a:blipFill>
              <a:blip r:embed="rId5" cstate="print"/>
              <a:stretch>
                <a:fillRect/>
              </a:stretch>
            </a:blipFill>
          </p:spPr>
          <p:txBody>
            <a:bodyPr wrap="square" lIns="0" tIns="0" rIns="0" bIns="0" rtlCol="0"/>
            <a:lstStyle/>
            <a:p>
              <a:endParaRPr/>
            </a:p>
          </p:txBody>
        </p:sp>
      </p:grpSp>
      <p:sp>
        <p:nvSpPr>
          <p:cNvPr id="11" name="object 11"/>
          <p:cNvSpPr txBox="1"/>
          <p:nvPr/>
        </p:nvSpPr>
        <p:spPr>
          <a:xfrm>
            <a:off x="5289930" y="1315592"/>
            <a:ext cx="1568450" cy="320601"/>
          </a:xfrm>
          <a:prstGeom prst="rect">
            <a:avLst/>
          </a:prstGeom>
        </p:spPr>
        <p:txBody>
          <a:bodyPr vert="horz" wrap="square" lIns="0" tIns="12700" rIns="0" bIns="0" rtlCol="0">
            <a:spAutoFit/>
          </a:bodyPr>
          <a:lstStyle/>
          <a:p>
            <a:pPr marL="12700">
              <a:lnSpc>
                <a:spcPct val="100000"/>
              </a:lnSpc>
              <a:spcBef>
                <a:spcPts val="100"/>
              </a:spcBef>
            </a:pPr>
            <a:r>
              <a:rPr lang="en-IN" sz="2000" smtClean="0">
                <a:latin typeface="Times New Roman"/>
                <a:cs typeface="Times New Roman"/>
              </a:rPr>
              <a:t>    BY</a:t>
            </a:r>
            <a:endParaRPr sz="2000">
              <a:latin typeface="Times New Roman"/>
              <a:cs typeface="Times New Roman"/>
            </a:endParaRPr>
          </a:p>
        </p:txBody>
      </p:sp>
      <p:sp>
        <p:nvSpPr>
          <p:cNvPr id="12" name="object 12"/>
          <p:cNvSpPr txBox="1"/>
          <p:nvPr/>
        </p:nvSpPr>
        <p:spPr>
          <a:xfrm>
            <a:off x="1452117" y="1975484"/>
            <a:ext cx="2472690" cy="320601"/>
          </a:xfrm>
          <a:prstGeom prst="rect">
            <a:avLst/>
          </a:prstGeom>
        </p:spPr>
        <p:txBody>
          <a:bodyPr vert="horz" wrap="square" lIns="0" tIns="12700" rIns="0" bIns="0" rtlCol="0">
            <a:spAutoFit/>
          </a:bodyPr>
          <a:lstStyle/>
          <a:p>
            <a:pPr marL="12700">
              <a:lnSpc>
                <a:spcPct val="100000"/>
              </a:lnSpc>
              <a:spcBef>
                <a:spcPts val="100"/>
              </a:spcBef>
            </a:pPr>
            <a:r>
              <a:rPr sz="2000" spc="-20" dirty="0">
                <a:latin typeface="Times New Roman"/>
                <a:cs typeface="Times New Roman"/>
              </a:rPr>
              <a:t>Name </a:t>
            </a:r>
            <a:r>
              <a:rPr sz="2000" dirty="0">
                <a:latin typeface="Times New Roman"/>
                <a:cs typeface="Times New Roman"/>
              </a:rPr>
              <a:t>of the</a:t>
            </a:r>
            <a:r>
              <a:rPr sz="2000" spc="-145" dirty="0">
                <a:latin typeface="Times New Roman"/>
                <a:cs typeface="Times New Roman"/>
              </a:rPr>
              <a:t> </a:t>
            </a:r>
            <a:r>
              <a:rPr sz="2000" dirty="0">
                <a:latin typeface="Times New Roman"/>
                <a:cs typeface="Times New Roman"/>
              </a:rPr>
              <a:t>student</a:t>
            </a:r>
            <a:endParaRPr sz="2000">
              <a:latin typeface="Times New Roman"/>
              <a:cs typeface="Times New Roman"/>
            </a:endParaRPr>
          </a:p>
        </p:txBody>
      </p:sp>
      <p:sp>
        <p:nvSpPr>
          <p:cNvPr id="13" name="object 13"/>
          <p:cNvSpPr txBox="1"/>
          <p:nvPr/>
        </p:nvSpPr>
        <p:spPr>
          <a:xfrm>
            <a:off x="1452117" y="2366644"/>
            <a:ext cx="3729484" cy="2026196"/>
          </a:xfrm>
          <a:prstGeom prst="rect">
            <a:avLst/>
          </a:prstGeom>
        </p:spPr>
        <p:txBody>
          <a:bodyPr vert="horz" wrap="square" lIns="0" tIns="203200" rIns="0" bIns="0" rtlCol="0">
            <a:spAutoFit/>
          </a:bodyPr>
          <a:lstStyle/>
          <a:p>
            <a:pPr marL="469900" indent="-457200">
              <a:lnSpc>
                <a:spcPct val="100000"/>
              </a:lnSpc>
              <a:spcBef>
                <a:spcPts val="1600"/>
              </a:spcBef>
              <a:buAutoNum type="arabicPeriod"/>
              <a:tabLst>
                <a:tab pos="469265" algn="l"/>
                <a:tab pos="469900" algn="l"/>
              </a:tabLst>
            </a:pPr>
            <a:r>
              <a:rPr lang="en-IN" sz="2000" b="1" spc="-180" smtClean="0">
                <a:latin typeface="Times New Roman"/>
                <a:cs typeface="Times New Roman"/>
              </a:rPr>
              <a:t>M </a:t>
            </a:r>
            <a:r>
              <a:rPr sz="2000" b="1" spc="-180" smtClean="0">
                <a:latin typeface="Times New Roman"/>
                <a:cs typeface="Times New Roman"/>
              </a:rPr>
              <a:t>BHAVANA </a:t>
            </a:r>
            <a:endParaRPr lang="en-IN" sz="2000" b="1" spc="-180" smtClean="0">
              <a:latin typeface="Times New Roman"/>
              <a:cs typeface="Times New Roman"/>
            </a:endParaRPr>
          </a:p>
          <a:p>
            <a:pPr marL="469900" indent="-457200">
              <a:lnSpc>
                <a:spcPct val="100000"/>
              </a:lnSpc>
              <a:spcBef>
                <a:spcPts val="1600"/>
              </a:spcBef>
              <a:buAutoNum type="arabicPeriod"/>
              <a:tabLst>
                <a:tab pos="469265" algn="l"/>
                <a:tab pos="469900" algn="l"/>
              </a:tabLst>
            </a:pPr>
            <a:r>
              <a:rPr lang="en-IN" sz="2000" b="1" spc="-180" smtClean="0">
                <a:latin typeface="Times New Roman"/>
                <a:cs typeface="Times New Roman"/>
              </a:rPr>
              <a:t>MILLEE  SAMUKCHAM</a:t>
            </a:r>
          </a:p>
          <a:p>
            <a:pPr marL="469900" indent="-457200">
              <a:lnSpc>
                <a:spcPct val="100000"/>
              </a:lnSpc>
              <a:spcBef>
                <a:spcPts val="1500"/>
              </a:spcBef>
              <a:buAutoNum type="arabicPeriod"/>
              <a:tabLst>
                <a:tab pos="469265" algn="l"/>
                <a:tab pos="469900" algn="l"/>
              </a:tabLst>
            </a:pPr>
            <a:r>
              <a:rPr lang="en-IN" sz="2000" b="1" spc="-95" smtClean="0">
                <a:latin typeface="Times New Roman"/>
                <a:cs typeface="Times New Roman"/>
              </a:rPr>
              <a:t>Y SREEJA  REDDY</a:t>
            </a:r>
          </a:p>
          <a:p>
            <a:pPr marL="469900" indent="-457200">
              <a:lnSpc>
                <a:spcPct val="100000"/>
              </a:lnSpc>
              <a:spcBef>
                <a:spcPts val="1500"/>
              </a:spcBef>
              <a:buAutoNum type="arabicPeriod"/>
              <a:tabLst>
                <a:tab pos="469265" algn="l"/>
                <a:tab pos="469900" algn="l"/>
              </a:tabLst>
            </a:pPr>
            <a:r>
              <a:rPr lang="en-IN" sz="2000" b="1" spc="-95" smtClean="0">
                <a:latin typeface="Times New Roman"/>
                <a:cs typeface="Times New Roman"/>
              </a:rPr>
              <a:t>RIYA CHOUDHARY</a:t>
            </a:r>
            <a:endParaRPr sz="2000">
              <a:latin typeface="Times New Roman"/>
              <a:cs typeface="Times New Roman"/>
            </a:endParaRPr>
          </a:p>
        </p:txBody>
      </p:sp>
      <p:sp>
        <p:nvSpPr>
          <p:cNvPr id="14" name="object 14"/>
          <p:cNvSpPr txBox="1"/>
          <p:nvPr/>
        </p:nvSpPr>
        <p:spPr>
          <a:xfrm>
            <a:off x="7624318" y="1796161"/>
            <a:ext cx="2357755" cy="2511585"/>
          </a:xfrm>
          <a:prstGeom prst="rect">
            <a:avLst/>
          </a:prstGeom>
        </p:spPr>
        <p:txBody>
          <a:bodyPr vert="horz" wrap="square" lIns="0" tIns="191135" rIns="0" bIns="0" rtlCol="0">
            <a:spAutoFit/>
          </a:bodyPr>
          <a:lstStyle/>
          <a:p>
            <a:pPr marL="12700">
              <a:lnSpc>
                <a:spcPct val="100000"/>
              </a:lnSpc>
              <a:spcBef>
                <a:spcPts val="1505"/>
              </a:spcBef>
            </a:pPr>
            <a:r>
              <a:rPr lang="en-IN" sz="2000" spc="-5" smtClean="0">
                <a:latin typeface="Times New Roman"/>
                <a:cs typeface="Times New Roman"/>
              </a:rPr>
              <a:t> </a:t>
            </a:r>
            <a:r>
              <a:rPr sz="2000" spc="-5" smtClean="0">
                <a:latin typeface="Times New Roman"/>
                <a:cs typeface="Times New Roman"/>
              </a:rPr>
              <a:t>USN </a:t>
            </a:r>
            <a:r>
              <a:rPr sz="2000" dirty="0">
                <a:latin typeface="Times New Roman"/>
                <a:cs typeface="Times New Roman"/>
              </a:rPr>
              <a:t>of the</a:t>
            </a:r>
            <a:r>
              <a:rPr sz="2000" spc="-190" dirty="0">
                <a:latin typeface="Times New Roman"/>
                <a:cs typeface="Times New Roman"/>
              </a:rPr>
              <a:t> </a:t>
            </a:r>
            <a:r>
              <a:rPr sz="2000" dirty="0">
                <a:latin typeface="Times New Roman"/>
                <a:cs typeface="Times New Roman"/>
              </a:rPr>
              <a:t>student</a:t>
            </a:r>
            <a:endParaRPr sz="2000">
              <a:latin typeface="Times New Roman"/>
              <a:cs typeface="Times New Roman"/>
            </a:endParaRPr>
          </a:p>
          <a:p>
            <a:pPr marL="241300">
              <a:lnSpc>
                <a:spcPct val="100000"/>
              </a:lnSpc>
              <a:spcBef>
                <a:spcPts val="1405"/>
              </a:spcBef>
            </a:pPr>
            <a:r>
              <a:rPr sz="2000" b="1" smtClean="0">
                <a:latin typeface="Times New Roman"/>
                <a:cs typeface="Times New Roman"/>
              </a:rPr>
              <a:t>1MJ17</a:t>
            </a:r>
            <a:r>
              <a:rPr lang="en-IN" sz="2000" b="1" smtClean="0">
                <a:latin typeface="Times New Roman"/>
                <a:cs typeface="Times New Roman"/>
              </a:rPr>
              <a:t>CS725</a:t>
            </a:r>
            <a:endParaRPr sz="2000">
              <a:latin typeface="Times New Roman"/>
              <a:cs typeface="Times New Roman"/>
            </a:endParaRPr>
          </a:p>
          <a:p>
            <a:pPr marL="241300">
              <a:lnSpc>
                <a:spcPct val="100000"/>
              </a:lnSpc>
              <a:spcBef>
                <a:spcPts val="1395"/>
              </a:spcBef>
            </a:pPr>
            <a:r>
              <a:rPr sz="2000" b="1" smtClean="0">
                <a:latin typeface="Times New Roman"/>
                <a:cs typeface="Times New Roman"/>
              </a:rPr>
              <a:t>1MJ17</a:t>
            </a:r>
            <a:r>
              <a:rPr lang="en-IN" sz="2000" b="1" smtClean="0">
                <a:latin typeface="Times New Roman"/>
                <a:cs typeface="Times New Roman"/>
              </a:rPr>
              <a:t>CS731</a:t>
            </a:r>
            <a:endParaRPr sz="2000">
              <a:latin typeface="Times New Roman"/>
              <a:cs typeface="Times New Roman"/>
            </a:endParaRPr>
          </a:p>
          <a:p>
            <a:pPr marL="236220">
              <a:lnSpc>
                <a:spcPct val="100000"/>
              </a:lnSpc>
              <a:spcBef>
                <a:spcPts val="1405"/>
              </a:spcBef>
            </a:pPr>
            <a:r>
              <a:rPr sz="2000" b="1" smtClean="0">
                <a:latin typeface="Times New Roman"/>
                <a:cs typeface="Times New Roman"/>
              </a:rPr>
              <a:t>1MJ1</a:t>
            </a:r>
            <a:r>
              <a:rPr lang="en-IN" sz="2000" b="1" smtClean="0">
                <a:latin typeface="Times New Roman"/>
                <a:cs typeface="Times New Roman"/>
              </a:rPr>
              <a:t>7CS751</a:t>
            </a:r>
            <a:endParaRPr sz="2000">
              <a:latin typeface="Times New Roman"/>
              <a:cs typeface="Times New Roman"/>
            </a:endParaRPr>
          </a:p>
          <a:p>
            <a:pPr marL="241300">
              <a:lnSpc>
                <a:spcPct val="100000"/>
              </a:lnSpc>
              <a:spcBef>
                <a:spcPts val="1405"/>
              </a:spcBef>
            </a:pPr>
            <a:r>
              <a:rPr sz="2000" b="1" smtClean="0">
                <a:latin typeface="Times New Roman"/>
                <a:cs typeface="Times New Roman"/>
              </a:rPr>
              <a:t>1MJ1</a:t>
            </a:r>
            <a:r>
              <a:rPr lang="en-IN" sz="2000" b="1" smtClean="0">
                <a:latin typeface="Times New Roman"/>
                <a:cs typeface="Times New Roman"/>
              </a:rPr>
              <a:t>7CS744</a:t>
            </a:r>
            <a:endParaRPr sz="2000">
              <a:latin typeface="Times New Roman"/>
              <a:cs typeface="Times New Roman"/>
            </a:endParaRPr>
          </a:p>
        </p:txBody>
      </p:sp>
      <p:sp>
        <p:nvSpPr>
          <p:cNvPr id="15" name="object 15"/>
          <p:cNvSpPr txBox="1">
            <a:spLocks noGrp="1"/>
          </p:cNvSpPr>
          <p:nvPr>
            <p:ph type="title"/>
          </p:nvPr>
        </p:nvSpPr>
        <p:spPr>
          <a:xfrm>
            <a:off x="1224483" y="274446"/>
            <a:ext cx="9671050" cy="813043"/>
          </a:xfrm>
          <a:prstGeom prst="rect">
            <a:avLst/>
          </a:prstGeom>
        </p:spPr>
        <p:txBody>
          <a:bodyPr vert="horz" wrap="square" lIns="0" tIns="12700" rIns="0" bIns="0" rtlCol="0">
            <a:spAutoFit/>
          </a:bodyPr>
          <a:lstStyle/>
          <a:p>
            <a:pPr marL="12700">
              <a:lnSpc>
                <a:spcPct val="100000"/>
              </a:lnSpc>
              <a:spcBef>
                <a:spcPts val="100"/>
              </a:spcBef>
            </a:pPr>
            <a:r>
              <a:rPr lang="en-IN" sz="2600" smtClean="0"/>
              <a:t>                            </a:t>
            </a:r>
            <a:r>
              <a:rPr lang="en-IN" sz="2400" smtClean="0"/>
              <a:t>HOUSE PRICE PREDICTION USING </a:t>
            </a:r>
            <a:br>
              <a:rPr lang="en-IN" sz="2400" smtClean="0"/>
            </a:br>
            <a:r>
              <a:rPr lang="en-IN" sz="2400"/>
              <a:t> </a:t>
            </a:r>
            <a:r>
              <a:rPr lang="en-IN" sz="2400" smtClean="0"/>
              <a:t>                                        MACHINE LEARNING</a:t>
            </a:r>
            <a:endParaRPr sz="2400"/>
          </a:p>
        </p:txBody>
      </p:sp>
      <p:sp>
        <p:nvSpPr>
          <p:cNvPr id="16" name="object 16"/>
          <p:cNvSpPr txBox="1"/>
          <p:nvPr/>
        </p:nvSpPr>
        <p:spPr>
          <a:xfrm>
            <a:off x="11773027" y="6543243"/>
            <a:ext cx="109220" cy="223520"/>
          </a:xfrm>
          <a:prstGeom prst="rect">
            <a:avLst/>
          </a:prstGeom>
        </p:spPr>
        <p:txBody>
          <a:bodyPr vert="horz" wrap="square" lIns="0" tIns="12065" rIns="0" bIns="0" rtlCol="0">
            <a:spAutoFit/>
          </a:bodyPr>
          <a:lstStyle/>
          <a:p>
            <a:pPr marL="12700">
              <a:lnSpc>
                <a:spcPct val="100000"/>
              </a:lnSpc>
              <a:spcBef>
                <a:spcPts val="95"/>
              </a:spcBef>
            </a:pPr>
            <a:r>
              <a:rPr sz="1300" spc="-5" dirty="0">
                <a:solidFill>
                  <a:srgbClr val="FFFFFF"/>
                </a:solidFill>
                <a:latin typeface="Carlito"/>
                <a:cs typeface="Carlito"/>
              </a:rPr>
              <a:t>2</a:t>
            </a:r>
            <a:endParaRPr sz="1300">
              <a:latin typeface="Carlito"/>
              <a:cs typeface="Carlito"/>
            </a:endParaRPr>
          </a:p>
        </p:txBody>
      </p:sp>
      <p:sp>
        <p:nvSpPr>
          <p:cNvPr id="17" name="object 17"/>
          <p:cNvSpPr txBox="1"/>
          <p:nvPr/>
        </p:nvSpPr>
        <p:spPr>
          <a:xfrm>
            <a:off x="2467101" y="6615480"/>
            <a:ext cx="8550910" cy="208279"/>
          </a:xfrm>
          <a:prstGeom prst="rect">
            <a:avLst/>
          </a:prstGeom>
        </p:spPr>
        <p:txBody>
          <a:bodyPr vert="horz" wrap="square" lIns="0" tIns="12700" rIns="0" bIns="0" rtlCol="0">
            <a:spAutoFit/>
          </a:bodyPr>
          <a:lstStyle/>
          <a:p>
            <a:pPr marL="12700">
              <a:lnSpc>
                <a:spcPct val="100000"/>
              </a:lnSpc>
              <a:spcBef>
                <a:spcPts val="100"/>
              </a:spcBef>
            </a:pPr>
            <a:r>
              <a:rPr sz="1200" b="1" spc="35" dirty="0">
                <a:solidFill>
                  <a:srgbClr val="C00000"/>
                </a:solidFill>
                <a:latin typeface="Trebuchet MS"/>
                <a:cs typeface="Trebuchet MS"/>
              </a:rPr>
              <a:t>Approved</a:t>
            </a:r>
            <a:r>
              <a:rPr sz="1200" b="1" spc="-60" dirty="0">
                <a:solidFill>
                  <a:srgbClr val="C00000"/>
                </a:solidFill>
                <a:latin typeface="Trebuchet MS"/>
                <a:cs typeface="Trebuchet MS"/>
              </a:rPr>
              <a:t> </a:t>
            </a:r>
            <a:r>
              <a:rPr sz="1200" b="1" spc="35" dirty="0">
                <a:solidFill>
                  <a:srgbClr val="C00000"/>
                </a:solidFill>
                <a:latin typeface="Trebuchet MS"/>
                <a:cs typeface="Trebuchet MS"/>
              </a:rPr>
              <a:t>by</a:t>
            </a:r>
            <a:r>
              <a:rPr sz="1200" b="1" spc="-25" dirty="0">
                <a:solidFill>
                  <a:srgbClr val="C00000"/>
                </a:solidFill>
                <a:latin typeface="Trebuchet MS"/>
                <a:cs typeface="Trebuchet MS"/>
              </a:rPr>
              <a:t> </a:t>
            </a:r>
            <a:r>
              <a:rPr sz="1200" b="1" spc="80" dirty="0">
                <a:solidFill>
                  <a:srgbClr val="C00000"/>
                </a:solidFill>
                <a:latin typeface="Trebuchet MS"/>
                <a:cs typeface="Trebuchet MS"/>
              </a:rPr>
              <a:t>AICTE</a:t>
            </a:r>
            <a:r>
              <a:rPr sz="1200" b="1" spc="-35" dirty="0">
                <a:solidFill>
                  <a:srgbClr val="C00000"/>
                </a:solidFill>
                <a:latin typeface="Trebuchet MS"/>
                <a:cs typeface="Trebuchet MS"/>
              </a:rPr>
              <a:t> </a:t>
            </a:r>
            <a:r>
              <a:rPr sz="1200" b="1" spc="20" dirty="0">
                <a:solidFill>
                  <a:srgbClr val="C00000"/>
                </a:solidFill>
                <a:latin typeface="Trebuchet MS"/>
                <a:cs typeface="Trebuchet MS"/>
              </a:rPr>
              <a:t>|Affiliated</a:t>
            </a:r>
            <a:r>
              <a:rPr sz="1200" b="1" spc="-70" dirty="0">
                <a:solidFill>
                  <a:srgbClr val="C00000"/>
                </a:solidFill>
                <a:latin typeface="Trebuchet MS"/>
                <a:cs typeface="Trebuchet MS"/>
              </a:rPr>
              <a:t> </a:t>
            </a:r>
            <a:r>
              <a:rPr sz="1200" b="1" spc="20" dirty="0">
                <a:solidFill>
                  <a:srgbClr val="C00000"/>
                </a:solidFill>
                <a:latin typeface="Trebuchet MS"/>
                <a:cs typeface="Trebuchet MS"/>
              </a:rPr>
              <a:t>to</a:t>
            </a:r>
            <a:r>
              <a:rPr sz="1200" b="1" spc="5" dirty="0">
                <a:solidFill>
                  <a:srgbClr val="C00000"/>
                </a:solidFill>
                <a:latin typeface="Trebuchet MS"/>
                <a:cs typeface="Trebuchet MS"/>
              </a:rPr>
              <a:t> </a:t>
            </a:r>
            <a:r>
              <a:rPr sz="1200" b="1" spc="70" dirty="0">
                <a:solidFill>
                  <a:srgbClr val="C00000"/>
                </a:solidFill>
                <a:latin typeface="Trebuchet MS"/>
                <a:cs typeface="Trebuchet MS"/>
              </a:rPr>
              <a:t>VTU</a:t>
            </a:r>
            <a:r>
              <a:rPr sz="1200" b="1" spc="-40" dirty="0">
                <a:solidFill>
                  <a:srgbClr val="C00000"/>
                </a:solidFill>
                <a:latin typeface="Trebuchet MS"/>
                <a:cs typeface="Trebuchet MS"/>
              </a:rPr>
              <a:t> </a:t>
            </a:r>
            <a:r>
              <a:rPr sz="1200" b="1" spc="-125" dirty="0">
                <a:solidFill>
                  <a:srgbClr val="C00000"/>
                </a:solidFill>
                <a:latin typeface="Trebuchet MS"/>
                <a:cs typeface="Trebuchet MS"/>
              </a:rPr>
              <a:t>|</a:t>
            </a:r>
            <a:r>
              <a:rPr sz="1200" b="1" spc="-15" dirty="0">
                <a:solidFill>
                  <a:srgbClr val="C00000"/>
                </a:solidFill>
                <a:latin typeface="Trebuchet MS"/>
                <a:cs typeface="Trebuchet MS"/>
              </a:rPr>
              <a:t> </a:t>
            </a:r>
            <a:r>
              <a:rPr sz="1200" b="1" spc="25" dirty="0">
                <a:solidFill>
                  <a:srgbClr val="C00000"/>
                </a:solidFill>
                <a:latin typeface="Trebuchet MS"/>
                <a:cs typeface="Trebuchet MS"/>
              </a:rPr>
              <a:t>Recognized</a:t>
            </a:r>
            <a:r>
              <a:rPr sz="1200" b="1" spc="-80" dirty="0">
                <a:solidFill>
                  <a:srgbClr val="C00000"/>
                </a:solidFill>
                <a:latin typeface="Trebuchet MS"/>
                <a:cs typeface="Trebuchet MS"/>
              </a:rPr>
              <a:t> </a:t>
            </a:r>
            <a:r>
              <a:rPr sz="1200" b="1" spc="35" dirty="0">
                <a:solidFill>
                  <a:srgbClr val="C00000"/>
                </a:solidFill>
                <a:latin typeface="Trebuchet MS"/>
                <a:cs typeface="Trebuchet MS"/>
              </a:rPr>
              <a:t>by</a:t>
            </a:r>
            <a:r>
              <a:rPr sz="1200" b="1" spc="-25" dirty="0">
                <a:solidFill>
                  <a:srgbClr val="C00000"/>
                </a:solidFill>
                <a:latin typeface="Trebuchet MS"/>
                <a:cs typeface="Trebuchet MS"/>
              </a:rPr>
              <a:t> </a:t>
            </a:r>
            <a:r>
              <a:rPr sz="1200" b="1" spc="60" dirty="0">
                <a:solidFill>
                  <a:srgbClr val="C00000"/>
                </a:solidFill>
                <a:latin typeface="Trebuchet MS"/>
                <a:cs typeface="Trebuchet MS"/>
              </a:rPr>
              <a:t>UGC</a:t>
            </a:r>
            <a:r>
              <a:rPr sz="1200" b="1" spc="-10" dirty="0">
                <a:solidFill>
                  <a:srgbClr val="C00000"/>
                </a:solidFill>
                <a:latin typeface="Trebuchet MS"/>
                <a:cs typeface="Trebuchet MS"/>
              </a:rPr>
              <a:t> </a:t>
            </a:r>
            <a:r>
              <a:rPr sz="1200" b="1" spc="55" dirty="0">
                <a:solidFill>
                  <a:srgbClr val="C00000"/>
                </a:solidFill>
                <a:latin typeface="Trebuchet MS"/>
                <a:cs typeface="Trebuchet MS"/>
              </a:rPr>
              <a:t>with</a:t>
            </a:r>
            <a:r>
              <a:rPr sz="1200" b="1" spc="-45" dirty="0">
                <a:solidFill>
                  <a:srgbClr val="C00000"/>
                </a:solidFill>
                <a:latin typeface="Trebuchet MS"/>
                <a:cs typeface="Trebuchet MS"/>
              </a:rPr>
              <a:t> </a:t>
            </a:r>
            <a:r>
              <a:rPr sz="1200" b="1" spc="60" dirty="0">
                <a:solidFill>
                  <a:srgbClr val="C00000"/>
                </a:solidFill>
                <a:latin typeface="Trebuchet MS"/>
                <a:cs typeface="Trebuchet MS"/>
              </a:rPr>
              <a:t>2(f)</a:t>
            </a:r>
            <a:r>
              <a:rPr sz="1200" b="1" spc="-35" dirty="0">
                <a:solidFill>
                  <a:srgbClr val="C00000"/>
                </a:solidFill>
                <a:latin typeface="Trebuchet MS"/>
                <a:cs typeface="Trebuchet MS"/>
              </a:rPr>
              <a:t> </a:t>
            </a:r>
            <a:r>
              <a:rPr sz="1200" b="1" spc="50" dirty="0">
                <a:solidFill>
                  <a:srgbClr val="C00000"/>
                </a:solidFill>
                <a:latin typeface="Trebuchet MS"/>
                <a:cs typeface="Trebuchet MS"/>
              </a:rPr>
              <a:t>&amp;</a:t>
            </a:r>
            <a:r>
              <a:rPr sz="1200" b="1" spc="-25" dirty="0">
                <a:solidFill>
                  <a:srgbClr val="C00000"/>
                </a:solidFill>
                <a:latin typeface="Trebuchet MS"/>
                <a:cs typeface="Trebuchet MS"/>
              </a:rPr>
              <a:t> </a:t>
            </a:r>
            <a:r>
              <a:rPr sz="1200" b="1" spc="20" dirty="0">
                <a:solidFill>
                  <a:srgbClr val="C00000"/>
                </a:solidFill>
                <a:latin typeface="Trebuchet MS"/>
                <a:cs typeface="Trebuchet MS"/>
              </a:rPr>
              <a:t>12(B)</a:t>
            </a:r>
            <a:r>
              <a:rPr sz="1200" b="1" spc="-20" dirty="0">
                <a:solidFill>
                  <a:srgbClr val="C00000"/>
                </a:solidFill>
                <a:latin typeface="Trebuchet MS"/>
                <a:cs typeface="Trebuchet MS"/>
              </a:rPr>
              <a:t> </a:t>
            </a:r>
            <a:r>
              <a:rPr sz="1200" b="1" spc="50" dirty="0">
                <a:solidFill>
                  <a:srgbClr val="C00000"/>
                </a:solidFill>
                <a:latin typeface="Trebuchet MS"/>
                <a:cs typeface="Trebuchet MS"/>
              </a:rPr>
              <a:t>status</a:t>
            </a:r>
            <a:r>
              <a:rPr sz="1200" b="1" spc="-20" dirty="0">
                <a:solidFill>
                  <a:srgbClr val="C00000"/>
                </a:solidFill>
                <a:latin typeface="Trebuchet MS"/>
                <a:cs typeface="Trebuchet MS"/>
              </a:rPr>
              <a:t> </a:t>
            </a:r>
            <a:r>
              <a:rPr sz="1200" b="1" dirty="0">
                <a:solidFill>
                  <a:srgbClr val="C00000"/>
                </a:solidFill>
                <a:latin typeface="Trebuchet MS"/>
                <a:cs typeface="Trebuchet MS"/>
              </a:rPr>
              <a:t>|Accredited</a:t>
            </a:r>
            <a:r>
              <a:rPr sz="1200" b="1" spc="-70" dirty="0">
                <a:solidFill>
                  <a:srgbClr val="C00000"/>
                </a:solidFill>
                <a:latin typeface="Trebuchet MS"/>
                <a:cs typeface="Trebuchet MS"/>
              </a:rPr>
              <a:t> </a:t>
            </a:r>
            <a:r>
              <a:rPr sz="1200" b="1" spc="35" dirty="0">
                <a:solidFill>
                  <a:srgbClr val="C00000"/>
                </a:solidFill>
                <a:latin typeface="Trebuchet MS"/>
                <a:cs typeface="Trebuchet MS"/>
              </a:rPr>
              <a:t>by</a:t>
            </a:r>
            <a:r>
              <a:rPr sz="1200" b="1" spc="-25" dirty="0">
                <a:solidFill>
                  <a:srgbClr val="C00000"/>
                </a:solidFill>
                <a:latin typeface="Trebuchet MS"/>
                <a:cs typeface="Trebuchet MS"/>
              </a:rPr>
              <a:t> </a:t>
            </a:r>
            <a:r>
              <a:rPr sz="1200" b="1" spc="90" dirty="0">
                <a:solidFill>
                  <a:srgbClr val="C00000"/>
                </a:solidFill>
                <a:latin typeface="Trebuchet MS"/>
                <a:cs typeface="Trebuchet MS"/>
              </a:rPr>
              <a:t>NBA</a:t>
            </a:r>
            <a:r>
              <a:rPr sz="1200" b="1" spc="-30" dirty="0">
                <a:solidFill>
                  <a:srgbClr val="C00000"/>
                </a:solidFill>
                <a:latin typeface="Trebuchet MS"/>
                <a:cs typeface="Trebuchet MS"/>
              </a:rPr>
              <a:t> </a:t>
            </a:r>
            <a:r>
              <a:rPr sz="1200" b="1" spc="50" dirty="0">
                <a:solidFill>
                  <a:srgbClr val="C00000"/>
                </a:solidFill>
                <a:latin typeface="Trebuchet MS"/>
                <a:cs typeface="Trebuchet MS"/>
              </a:rPr>
              <a:t>and</a:t>
            </a:r>
            <a:r>
              <a:rPr sz="1200" b="1" spc="5" dirty="0">
                <a:solidFill>
                  <a:srgbClr val="C00000"/>
                </a:solidFill>
                <a:latin typeface="Trebuchet MS"/>
                <a:cs typeface="Trebuchet MS"/>
              </a:rPr>
              <a:t> </a:t>
            </a:r>
            <a:r>
              <a:rPr sz="1200" b="1" spc="65" dirty="0">
                <a:solidFill>
                  <a:srgbClr val="C00000"/>
                </a:solidFill>
                <a:latin typeface="Trebuchet MS"/>
                <a:cs typeface="Trebuchet MS"/>
              </a:rPr>
              <a:t>NAAC</a:t>
            </a:r>
            <a:endParaRPr sz="1200">
              <a:latin typeface="Trebuchet MS"/>
              <a:cs typeface="Trebuchet MS"/>
            </a:endParaRPr>
          </a:p>
        </p:txBody>
      </p:sp>
      <p:sp>
        <p:nvSpPr>
          <p:cNvPr id="18" name="object 18"/>
          <p:cNvSpPr txBox="1"/>
          <p:nvPr/>
        </p:nvSpPr>
        <p:spPr>
          <a:xfrm>
            <a:off x="3200400" y="4495800"/>
            <a:ext cx="6096000" cy="1510670"/>
          </a:xfrm>
          <a:prstGeom prst="rect">
            <a:avLst/>
          </a:prstGeom>
        </p:spPr>
        <p:txBody>
          <a:bodyPr vert="horz" wrap="square" lIns="0" tIns="12700" rIns="0" bIns="0" rtlCol="0">
            <a:spAutoFit/>
          </a:bodyPr>
          <a:lstStyle/>
          <a:p>
            <a:pPr marL="12700">
              <a:lnSpc>
                <a:spcPct val="100000"/>
              </a:lnSpc>
              <a:spcBef>
                <a:spcPts val="1500"/>
              </a:spcBef>
              <a:tabLst>
                <a:tab pos="469265" algn="l"/>
                <a:tab pos="469900" algn="l"/>
              </a:tabLst>
            </a:pPr>
            <a:r>
              <a:rPr lang="en-US" sz="2400" smtClean="0">
                <a:latin typeface="Times New Roman"/>
                <a:cs typeface="Times New Roman"/>
              </a:rPr>
              <a:t>                       </a:t>
            </a:r>
            <a:r>
              <a:rPr lang="en-US" sz="2000" smtClean="0">
                <a:latin typeface="Times New Roman"/>
                <a:cs typeface="Times New Roman"/>
              </a:rPr>
              <a:t>Under </a:t>
            </a:r>
            <a:r>
              <a:rPr lang="en-US" sz="2000">
                <a:latin typeface="Times New Roman"/>
                <a:cs typeface="Times New Roman"/>
              </a:rPr>
              <a:t>the Guidance</a:t>
            </a:r>
            <a:r>
              <a:rPr lang="en-US" sz="2000" spc="-229">
                <a:latin typeface="Times New Roman"/>
                <a:cs typeface="Times New Roman"/>
              </a:rPr>
              <a:t> </a:t>
            </a:r>
            <a:r>
              <a:rPr lang="en-US" sz="2000" spc="-229" smtClean="0">
                <a:latin typeface="Times New Roman"/>
                <a:cs typeface="Times New Roman"/>
              </a:rPr>
              <a:t>of       </a:t>
            </a:r>
          </a:p>
          <a:p>
            <a:pPr marL="12700">
              <a:lnSpc>
                <a:spcPct val="100000"/>
              </a:lnSpc>
              <a:spcBef>
                <a:spcPts val="1500"/>
              </a:spcBef>
              <a:tabLst>
                <a:tab pos="469265" algn="l"/>
                <a:tab pos="469900" algn="l"/>
              </a:tabLst>
            </a:pPr>
            <a:r>
              <a:rPr lang="en-US" sz="2000" b="1" smtClean="0">
                <a:latin typeface="Times New Roman"/>
                <a:cs typeface="Times New Roman"/>
              </a:rPr>
              <a:t>            Dr. S.Umamaheswaran, Associate</a:t>
            </a:r>
            <a:r>
              <a:rPr lang="en-US" sz="2000" b="1" spc="-165" smtClean="0">
                <a:latin typeface="Times New Roman"/>
                <a:cs typeface="Times New Roman"/>
              </a:rPr>
              <a:t> </a:t>
            </a:r>
            <a:r>
              <a:rPr lang="en-US" sz="2000" b="1" spc="-10" smtClean="0">
                <a:latin typeface="Times New Roman"/>
                <a:cs typeface="Times New Roman"/>
              </a:rPr>
              <a:t>Professor</a:t>
            </a:r>
            <a:endParaRPr lang="en-US" sz="2000" smtClean="0">
              <a:latin typeface="Times New Roman"/>
              <a:cs typeface="Times New Roman"/>
            </a:endParaRPr>
          </a:p>
          <a:p>
            <a:pPr marR="45720" algn="ctr">
              <a:lnSpc>
                <a:spcPct val="100000"/>
              </a:lnSpc>
              <a:spcBef>
                <a:spcPts val="100"/>
              </a:spcBef>
            </a:pPr>
            <a:r>
              <a:rPr sz="2000" b="1" spc="-5" smtClean="0">
                <a:latin typeface="Times New Roman"/>
                <a:cs typeface="Times New Roman"/>
              </a:rPr>
              <a:t>Dept </a:t>
            </a:r>
            <a:r>
              <a:rPr sz="2000" b="1" smtClean="0">
                <a:latin typeface="Times New Roman"/>
                <a:cs typeface="Times New Roman"/>
              </a:rPr>
              <a:t>of </a:t>
            </a:r>
            <a:r>
              <a:rPr lang="en-IN" sz="2000" b="1" smtClean="0">
                <a:latin typeface="Times New Roman"/>
                <a:cs typeface="Times New Roman"/>
              </a:rPr>
              <a:t>Computer Science</a:t>
            </a:r>
            <a:r>
              <a:rPr sz="2000" b="1" spc="-55" smtClean="0">
                <a:latin typeface="Times New Roman"/>
                <a:cs typeface="Times New Roman"/>
              </a:rPr>
              <a:t> </a:t>
            </a:r>
            <a:endParaRPr lang="en-IN" sz="2000" b="1" spc="-55" smtClean="0">
              <a:latin typeface="Times New Roman"/>
              <a:cs typeface="Times New Roman"/>
            </a:endParaRPr>
          </a:p>
          <a:p>
            <a:pPr marR="45720" algn="ctr">
              <a:lnSpc>
                <a:spcPct val="100000"/>
              </a:lnSpc>
              <a:spcBef>
                <a:spcPts val="100"/>
              </a:spcBef>
            </a:pPr>
            <a:r>
              <a:rPr sz="2000" b="1" spc="-5" smtClean="0">
                <a:latin typeface="Times New Roman"/>
                <a:cs typeface="Times New Roman"/>
              </a:rPr>
              <a:t>MVJ College of Engineering,</a:t>
            </a:r>
            <a:r>
              <a:rPr sz="2000" b="1" spc="-95" smtClean="0">
                <a:latin typeface="Times New Roman"/>
                <a:cs typeface="Times New Roman"/>
              </a:rPr>
              <a:t> </a:t>
            </a:r>
            <a:r>
              <a:rPr sz="2000" b="1" spc="-20" smtClean="0">
                <a:latin typeface="Times New Roman"/>
                <a:cs typeface="Times New Roman"/>
              </a:rPr>
              <a:t>Bangalore</a:t>
            </a:r>
            <a:endParaRPr sz="2000">
              <a:latin typeface="Times New Roman"/>
              <a:cs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243583" y="6259067"/>
            <a:ext cx="740664" cy="320039"/>
          </a:xfrm>
          <a:prstGeom prst="rect">
            <a:avLst/>
          </a:prstGeom>
          <a:blipFill>
            <a:blip r:embed="rId2" cstate="print"/>
            <a:stretch>
              <a:fillRect/>
            </a:stretch>
          </a:blipFill>
        </p:spPr>
        <p:txBody>
          <a:bodyPr wrap="square" lIns="0" tIns="0" rIns="0" bIns="0" rtlCol="0"/>
          <a:lstStyle/>
          <a:p>
            <a:endParaRPr/>
          </a:p>
        </p:txBody>
      </p:sp>
      <p:grpSp>
        <p:nvGrpSpPr>
          <p:cNvPr id="3" name="object 3"/>
          <p:cNvGrpSpPr/>
          <p:nvPr/>
        </p:nvGrpSpPr>
        <p:grpSpPr>
          <a:xfrm>
            <a:off x="185928" y="6233159"/>
            <a:ext cx="569595" cy="344805"/>
            <a:chOff x="185928" y="6233159"/>
            <a:chExt cx="569595" cy="344805"/>
          </a:xfrm>
        </p:grpSpPr>
        <p:sp>
          <p:nvSpPr>
            <p:cNvPr id="4" name="object 4"/>
            <p:cNvSpPr/>
            <p:nvPr/>
          </p:nvSpPr>
          <p:spPr>
            <a:xfrm>
              <a:off x="185928" y="6239954"/>
              <a:ext cx="569595" cy="337820"/>
            </a:xfrm>
            <a:custGeom>
              <a:avLst/>
              <a:gdLst/>
              <a:ahLst/>
              <a:cxnLst/>
              <a:rect l="l" t="t" r="r" b="b"/>
              <a:pathLst>
                <a:path w="569595" h="337820">
                  <a:moveTo>
                    <a:pt x="569404" y="267208"/>
                  </a:moveTo>
                  <a:lnTo>
                    <a:pt x="537756" y="267208"/>
                  </a:lnTo>
                  <a:lnTo>
                    <a:pt x="530987" y="262674"/>
                  </a:lnTo>
                  <a:lnTo>
                    <a:pt x="530987" y="122275"/>
                  </a:lnTo>
                  <a:lnTo>
                    <a:pt x="524713" y="70192"/>
                  </a:lnTo>
                  <a:lnTo>
                    <a:pt x="523963" y="63893"/>
                  </a:lnTo>
                  <a:lnTo>
                    <a:pt x="523709" y="63398"/>
                  </a:lnTo>
                  <a:lnTo>
                    <a:pt x="115239" y="63398"/>
                  </a:lnTo>
                  <a:lnTo>
                    <a:pt x="117487" y="56603"/>
                  </a:lnTo>
                  <a:lnTo>
                    <a:pt x="107048" y="10756"/>
                  </a:lnTo>
                  <a:lnTo>
                    <a:pt x="74561" y="0"/>
                  </a:lnTo>
                  <a:lnTo>
                    <a:pt x="0" y="0"/>
                  </a:lnTo>
                  <a:lnTo>
                    <a:pt x="0" y="72453"/>
                  </a:lnTo>
                  <a:lnTo>
                    <a:pt x="33896" y="72453"/>
                  </a:lnTo>
                  <a:lnTo>
                    <a:pt x="40665" y="76987"/>
                  </a:lnTo>
                  <a:lnTo>
                    <a:pt x="40665" y="337400"/>
                  </a:lnTo>
                  <a:lnTo>
                    <a:pt x="119761" y="337400"/>
                  </a:lnTo>
                  <a:lnTo>
                    <a:pt x="119761" y="190207"/>
                  </a:lnTo>
                  <a:lnTo>
                    <a:pt x="120142" y="178714"/>
                  </a:lnTo>
                  <a:lnTo>
                    <a:pt x="135636" y="117005"/>
                  </a:lnTo>
                  <a:lnTo>
                    <a:pt x="174472" y="76174"/>
                  </a:lnTo>
                  <a:lnTo>
                    <a:pt x="201091" y="70192"/>
                  </a:lnTo>
                  <a:lnTo>
                    <a:pt x="224345" y="75717"/>
                  </a:lnTo>
                  <a:lnTo>
                    <a:pt x="238086" y="90576"/>
                  </a:lnTo>
                  <a:lnTo>
                    <a:pt x="244627" y="112229"/>
                  </a:lnTo>
                  <a:lnTo>
                    <a:pt x="246278" y="138125"/>
                  </a:lnTo>
                  <a:lnTo>
                    <a:pt x="246278" y="337400"/>
                  </a:lnTo>
                  <a:lnTo>
                    <a:pt x="325374" y="337400"/>
                  </a:lnTo>
                  <a:lnTo>
                    <a:pt x="325374" y="190207"/>
                  </a:lnTo>
                  <a:lnTo>
                    <a:pt x="325755" y="178714"/>
                  </a:lnTo>
                  <a:lnTo>
                    <a:pt x="340296" y="117005"/>
                  </a:lnTo>
                  <a:lnTo>
                    <a:pt x="379768" y="76174"/>
                  </a:lnTo>
                  <a:lnTo>
                    <a:pt x="406704" y="70192"/>
                  </a:lnTo>
                  <a:lnTo>
                    <a:pt x="429971" y="75399"/>
                  </a:lnTo>
                  <a:lnTo>
                    <a:pt x="443712" y="89725"/>
                  </a:lnTo>
                  <a:lnTo>
                    <a:pt x="450240" y="111277"/>
                  </a:lnTo>
                  <a:lnTo>
                    <a:pt x="451904" y="138125"/>
                  </a:lnTo>
                  <a:lnTo>
                    <a:pt x="451904" y="294373"/>
                  </a:lnTo>
                  <a:lnTo>
                    <a:pt x="454164" y="314464"/>
                  </a:lnTo>
                  <a:lnTo>
                    <a:pt x="461505" y="327774"/>
                  </a:lnTo>
                  <a:lnTo>
                    <a:pt x="474776" y="335140"/>
                  </a:lnTo>
                  <a:lnTo>
                    <a:pt x="494830" y="337400"/>
                  </a:lnTo>
                  <a:lnTo>
                    <a:pt x="569404" y="337400"/>
                  </a:lnTo>
                  <a:lnTo>
                    <a:pt x="569404" y="267208"/>
                  </a:lnTo>
                  <a:close/>
                </a:path>
              </a:pathLst>
            </a:custGeom>
            <a:solidFill>
              <a:srgbClr val="C32C15"/>
            </a:solidFill>
          </p:spPr>
          <p:txBody>
            <a:bodyPr wrap="square" lIns="0" tIns="0" rIns="0" bIns="0" rtlCol="0"/>
            <a:lstStyle/>
            <a:p>
              <a:endParaRPr/>
            </a:p>
          </p:txBody>
        </p:sp>
        <p:sp>
          <p:nvSpPr>
            <p:cNvPr id="5" name="object 5"/>
            <p:cNvSpPr/>
            <p:nvPr/>
          </p:nvSpPr>
          <p:spPr>
            <a:xfrm>
              <a:off x="303415" y="6233159"/>
              <a:ext cx="406222" cy="70192"/>
            </a:xfrm>
            <a:prstGeom prst="rect">
              <a:avLst/>
            </a:prstGeom>
            <a:blipFill>
              <a:blip r:embed="rId3" cstate="print"/>
              <a:stretch>
                <a:fillRect/>
              </a:stretch>
            </a:blipFill>
          </p:spPr>
          <p:txBody>
            <a:bodyPr wrap="square" lIns="0" tIns="0" rIns="0" bIns="0" rtlCol="0"/>
            <a:lstStyle/>
            <a:p>
              <a:endParaRPr/>
            </a:p>
          </p:txBody>
        </p:sp>
      </p:grpSp>
      <p:sp>
        <p:nvSpPr>
          <p:cNvPr id="6" name="object 6"/>
          <p:cNvSpPr/>
          <p:nvPr/>
        </p:nvSpPr>
        <p:spPr>
          <a:xfrm>
            <a:off x="1019555" y="6240779"/>
            <a:ext cx="158750" cy="440690"/>
          </a:xfrm>
          <a:custGeom>
            <a:avLst/>
            <a:gdLst/>
            <a:ahLst/>
            <a:cxnLst/>
            <a:rect l="l" t="t" r="r" b="b"/>
            <a:pathLst>
              <a:path w="158750" h="440690">
                <a:moveTo>
                  <a:pt x="115430" y="0"/>
                </a:moveTo>
                <a:lnTo>
                  <a:pt x="38506" y="0"/>
                </a:lnTo>
                <a:lnTo>
                  <a:pt x="38506" y="72224"/>
                </a:lnTo>
                <a:lnTo>
                  <a:pt x="72415" y="72224"/>
                </a:lnTo>
                <a:lnTo>
                  <a:pt x="79222" y="76746"/>
                </a:lnTo>
                <a:lnTo>
                  <a:pt x="79222" y="306984"/>
                </a:lnTo>
                <a:lnTo>
                  <a:pt x="72148" y="339369"/>
                </a:lnTo>
                <a:lnTo>
                  <a:pt x="54889" y="357771"/>
                </a:lnTo>
                <a:lnTo>
                  <a:pt x="33388" y="366026"/>
                </a:lnTo>
                <a:lnTo>
                  <a:pt x="13601" y="367931"/>
                </a:lnTo>
                <a:lnTo>
                  <a:pt x="0" y="367931"/>
                </a:lnTo>
                <a:lnTo>
                  <a:pt x="0" y="437908"/>
                </a:lnTo>
                <a:lnTo>
                  <a:pt x="9016" y="440169"/>
                </a:lnTo>
                <a:lnTo>
                  <a:pt x="24904" y="440169"/>
                </a:lnTo>
                <a:lnTo>
                  <a:pt x="90487" y="428180"/>
                </a:lnTo>
                <a:lnTo>
                  <a:pt x="123812" y="407009"/>
                </a:lnTo>
                <a:lnTo>
                  <a:pt x="148678" y="370243"/>
                </a:lnTo>
                <a:lnTo>
                  <a:pt x="158432" y="313753"/>
                </a:lnTo>
                <a:lnTo>
                  <a:pt x="158432" y="45148"/>
                </a:lnTo>
                <a:lnTo>
                  <a:pt x="156171" y="25704"/>
                </a:lnTo>
                <a:lnTo>
                  <a:pt x="148818" y="11569"/>
                </a:lnTo>
                <a:lnTo>
                  <a:pt x="135521" y="2921"/>
                </a:lnTo>
                <a:lnTo>
                  <a:pt x="115430" y="0"/>
                </a:lnTo>
                <a:close/>
              </a:path>
            </a:pathLst>
          </a:custGeom>
          <a:solidFill>
            <a:srgbClr val="C32C15"/>
          </a:solidFill>
        </p:spPr>
        <p:txBody>
          <a:bodyPr wrap="square" lIns="0" tIns="0" rIns="0" bIns="0" rtlCol="0"/>
          <a:lstStyle/>
          <a:p>
            <a:endParaRPr/>
          </a:p>
        </p:txBody>
      </p:sp>
      <p:grpSp>
        <p:nvGrpSpPr>
          <p:cNvPr id="7" name="object 7"/>
          <p:cNvGrpSpPr/>
          <p:nvPr/>
        </p:nvGrpSpPr>
        <p:grpSpPr>
          <a:xfrm>
            <a:off x="0" y="5871971"/>
            <a:ext cx="2159635" cy="986155"/>
            <a:chOff x="0" y="5871971"/>
            <a:chExt cx="2159635" cy="986155"/>
          </a:xfrm>
        </p:grpSpPr>
        <p:sp>
          <p:nvSpPr>
            <p:cNvPr id="8" name="object 8"/>
            <p:cNvSpPr/>
            <p:nvPr/>
          </p:nvSpPr>
          <p:spPr>
            <a:xfrm>
              <a:off x="719328" y="6099047"/>
              <a:ext cx="451484" cy="478155"/>
            </a:xfrm>
            <a:custGeom>
              <a:avLst/>
              <a:gdLst/>
              <a:ahLst/>
              <a:cxnLst/>
              <a:rect l="l" t="t" r="r" b="b"/>
              <a:pathLst>
                <a:path w="451484" h="478154">
                  <a:moveTo>
                    <a:pt x="361162" y="0"/>
                  </a:moveTo>
                  <a:lnTo>
                    <a:pt x="329552" y="0"/>
                  </a:lnTo>
                  <a:lnTo>
                    <a:pt x="312928" y="1447"/>
                  </a:lnTo>
                  <a:lnTo>
                    <a:pt x="282168" y="31559"/>
                  </a:lnTo>
                  <a:lnTo>
                    <a:pt x="178320" y="351701"/>
                  </a:lnTo>
                  <a:lnTo>
                    <a:pt x="167843" y="394169"/>
                  </a:lnTo>
                  <a:lnTo>
                    <a:pt x="167030" y="399034"/>
                  </a:lnTo>
                  <a:lnTo>
                    <a:pt x="164782" y="399034"/>
                  </a:lnTo>
                  <a:lnTo>
                    <a:pt x="153492" y="351701"/>
                  </a:lnTo>
                  <a:lnTo>
                    <a:pt x="92544" y="173583"/>
                  </a:lnTo>
                  <a:lnTo>
                    <a:pt x="63017" y="143789"/>
                  </a:lnTo>
                  <a:lnTo>
                    <a:pt x="45148" y="142024"/>
                  </a:lnTo>
                  <a:lnTo>
                    <a:pt x="0" y="142024"/>
                  </a:lnTo>
                  <a:lnTo>
                    <a:pt x="0" y="214160"/>
                  </a:lnTo>
                  <a:lnTo>
                    <a:pt x="15798" y="214160"/>
                  </a:lnTo>
                  <a:lnTo>
                    <a:pt x="22567" y="216420"/>
                  </a:lnTo>
                  <a:lnTo>
                    <a:pt x="24828" y="225437"/>
                  </a:lnTo>
                  <a:lnTo>
                    <a:pt x="117373" y="477926"/>
                  </a:lnTo>
                  <a:lnTo>
                    <a:pt x="212178" y="477926"/>
                  </a:lnTo>
                  <a:lnTo>
                    <a:pt x="238213" y="399034"/>
                  </a:lnTo>
                  <a:lnTo>
                    <a:pt x="345313" y="74396"/>
                  </a:lnTo>
                  <a:lnTo>
                    <a:pt x="352094" y="69888"/>
                  </a:lnTo>
                  <a:lnTo>
                    <a:pt x="361162" y="69888"/>
                  </a:lnTo>
                  <a:lnTo>
                    <a:pt x="361162" y="0"/>
                  </a:lnTo>
                  <a:close/>
                </a:path>
                <a:path w="451484" h="478154">
                  <a:moveTo>
                    <a:pt x="450900" y="0"/>
                  </a:moveTo>
                  <a:lnTo>
                    <a:pt x="384048" y="0"/>
                  </a:lnTo>
                  <a:lnTo>
                    <a:pt x="384048" y="69634"/>
                  </a:lnTo>
                  <a:lnTo>
                    <a:pt x="450900" y="69634"/>
                  </a:lnTo>
                  <a:lnTo>
                    <a:pt x="450900" y="0"/>
                  </a:lnTo>
                  <a:close/>
                </a:path>
              </a:pathLst>
            </a:custGeom>
            <a:solidFill>
              <a:srgbClr val="EE8600"/>
            </a:solidFill>
          </p:spPr>
          <p:txBody>
            <a:bodyPr wrap="square" lIns="0" tIns="0" rIns="0" bIns="0" rtlCol="0"/>
            <a:lstStyle/>
            <a:p>
              <a:endParaRPr/>
            </a:p>
          </p:txBody>
        </p:sp>
        <p:sp>
          <p:nvSpPr>
            <p:cNvPr id="9" name="object 9"/>
            <p:cNvSpPr/>
            <p:nvPr/>
          </p:nvSpPr>
          <p:spPr>
            <a:xfrm>
              <a:off x="0" y="5871971"/>
              <a:ext cx="2159507" cy="986027"/>
            </a:xfrm>
            <a:prstGeom prst="rect">
              <a:avLst/>
            </a:prstGeom>
            <a:blipFill>
              <a:blip r:embed="rId4" cstate="print"/>
              <a:stretch>
                <a:fillRect/>
              </a:stretch>
            </a:blipFill>
          </p:spPr>
          <p:txBody>
            <a:bodyPr wrap="square" lIns="0" tIns="0" rIns="0" bIns="0" rtlCol="0"/>
            <a:lstStyle/>
            <a:p>
              <a:endParaRPr/>
            </a:p>
          </p:txBody>
        </p:sp>
      </p:grpSp>
      <p:sp>
        <p:nvSpPr>
          <p:cNvPr id="10" name="object 10"/>
          <p:cNvSpPr txBox="1"/>
          <p:nvPr/>
        </p:nvSpPr>
        <p:spPr>
          <a:xfrm>
            <a:off x="792581" y="1488694"/>
            <a:ext cx="10789819" cy="1726114"/>
          </a:xfrm>
          <a:prstGeom prst="rect">
            <a:avLst/>
          </a:prstGeom>
        </p:spPr>
        <p:txBody>
          <a:bodyPr vert="horz" wrap="square" lIns="0" tIns="12700" rIns="0" bIns="0" rtlCol="0">
            <a:spAutoFit/>
          </a:bodyPr>
          <a:lstStyle/>
          <a:p>
            <a:pPr marL="527685" indent="-515620">
              <a:lnSpc>
                <a:spcPct val="100000"/>
              </a:lnSpc>
              <a:spcBef>
                <a:spcPts val="100"/>
              </a:spcBef>
              <a:buAutoNum type="arabicPeriod"/>
              <a:tabLst>
                <a:tab pos="527685" algn="l"/>
                <a:tab pos="528320" algn="l"/>
              </a:tabLst>
            </a:pPr>
            <a:r>
              <a:rPr lang="en-US" dirty="0" smtClean="0"/>
              <a:t>To </a:t>
            </a:r>
            <a:r>
              <a:rPr lang="en-US" dirty="0"/>
              <a:t>develop a model which predicts the property cost for a customer according to his\her </a:t>
            </a:r>
            <a:r>
              <a:rPr lang="en-US" smtClean="0"/>
              <a:t>interests</a:t>
            </a:r>
            <a:r>
              <a:rPr smtClean="0">
                <a:latin typeface="Times New Roman"/>
                <a:cs typeface="Times New Roman"/>
              </a:rPr>
              <a:t>.</a:t>
            </a:r>
            <a:endParaRPr lang="en-IN" smtClean="0">
              <a:latin typeface="Times New Roman"/>
              <a:cs typeface="Times New Roman"/>
            </a:endParaRPr>
          </a:p>
          <a:p>
            <a:pPr marL="527685" indent="-515620">
              <a:lnSpc>
                <a:spcPct val="100000"/>
              </a:lnSpc>
              <a:spcBef>
                <a:spcPts val="100"/>
              </a:spcBef>
              <a:buAutoNum type="arabicPeriod"/>
              <a:tabLst>
                <a:tab pos="527685" algn="l"/>
                <a:tab pos="528320" algn="l"/>
              </a:tabLst>
            </a:pPr>
            <a:endParaRPr lang="en-US" dirty="0" smtClean="0">
              <a:latin typeface="Times New Roman"/>
              <a:cs typeface="Times New Roman"/>
            </a:endParaRPr>
          </a:p>
          <a:p>
            <a:pPr marL="527685" indent="-515620">
              <a:lnSpc>
                <a:spcPct val="100000"/>
              </a:lnSpc>
              <a:spcBef>
                <a:spcPts val="100"/>
              </a:spcBef>
              <a:buAutoNum type="arabicPeriod"/>
              <a:tabLst>
                <a:tab pos="527685" algn="l"/>
                <a:tab pos="528320" algn="l"/>
              </a:tabLst>
            </a:pPr>
            <a:r>
              <a:rPr lang="en-US" smtClean="0">
                <a:latin typeface="Times New Roman"/>
                <a:cs typeface="Times New Roman"/>
              </a:rPr>
              <a:t>To Predict </a:t>
            </a:r>
            <a:r>
              <a:rPr lang="en-US" dirty="0" smtClean="0">
                <a:latin typeface="Times New Roman"/>
                <a:cs typeface="Times New Roman"/>
              </a:rPr>
              <a:t>the house </a:t>
            </a:r>
            <a:r>
              <a:rPr lang="en-US" smtClean="0">
                <a:latin typeface="Times New Roman"/>
                <a:cs typeface="Times New Roman"/>
              </a:rPr>
              <a:t>price.</a:t>
            </a:r>
          </a:p>
          <a:p>
            <a:pPr marL="527685" indent="-515620">
              <a:lnSpc>
                <a:spcPct val="100000"/>
              </a:lnSpc>
              <a:spcBef>
                <a:spcPts val="100"/>
              </a:spcBef>
              <a:buAutoNum type="arabicPeriod"/>
              <a:tabLst>
                <a:tab pos="527685" algn="l"/>
                <a:tab pos="528320" algn="l"/>
              </a:tabLst>
            </a:pPr>
            <a:endParaRPr lang="en-US">
              <a:latin typeface="Times New Roman"/>
              <a:cs typeface="Times New Roman"/>
            </a:endParaRPr>
          </a:p>
          <a:p>
            <a:pPr marL="527685" indent="-515620">
              <a:spcBef>
                <a:spcPts val="100"/>
              </a:spcBef>
              <a:buFontTx/>
              <a:buAutoNum type="arabicPeriod"/>
              <a:tabLst>
                <a:tab pos="527685" algn="l"/>
                <a:tab pos="528320" algn="l"/>
              </a:tabLst>
            </a:pPr>
            <a:r>
              <a:rPr lang="en-IN"/>
              <a:t> </a:t>
            </a:r>
            <a:r>
              <a:rPr lang="en-IN" smtClean="0"/>
              <a:t>To </a:t>
            </a:r>
            <a:r>
              <a:rPr lang="en-IN"/>
              <a:t>predict the selling prices of houses based on various factors other than infrastructures.</a:t>
            </a:r>
          </a:p>
          <a:p>
            <a:pPr marL="527685" indent="-515620">
              <a:lnSpc>
                <a:spcPct val="100000"/>
              </a:lnSpc>
              <a:spcBef>
                <a:spcPts val="100"/>
              </a:spcBef>
              <a:buAutoNum type="arabicPeriod"/>
              <a:tabLst>
                <a:tab pos="527685" algn="l"/>
                <a:tab pos="528320" algn="l"/>
              </a:tabLst>
            </a:pPr>
            <a:endParaRPr dirty="0">
              <a:latin typeface="Times New Roman"/>
              <a:cs typeface="Times New Roman"/>
            </a:endParaRPr>
          </a:p>
        </p:txBody>
      </p:sp>
      <p:sp>
        <p:nvSpPr>
          <p:cNvPr id="11" name="object 11"/>
          <p:cNvSpPr txBox="1"/>
          <p:nvPr/>
        </p:nvSpPr>
        <p:spPr>
          <a:xfrm>
            <a:off x="11773027" y="6543243"/>
            <a:ext cx="109220" cy="223520"/>
          </a:xfrm>
          <a:prstGeom prst="rect">
            <a:avLst/>
          </a:prstGeom>
        </p:spPr>
        <p:txBody>
          <a:bodyPr vert="horz" wrap="square" lIns="0" tIns="12065" rIns="0" bIns="0" rtlCol="0">
            <a:spAutoFit/>
          </a:bodyPr>
          <a:lstStyle/>
          <a:p>
            <a:pPr marL="12700">
              <a:lnSpc>
                <a:spcPct val="100000"/>
              </a:lnSpc>
              <a:spcBef>
                <a:spcPts val="95"/>
              </a:spcBef>
            </a:pPr>
            <a:r>
              <a:rPr sz="1300" spc="-5" dirty="0">
                <a:solidFill>
                  <a:srgbClr val="FFFFFF"/>
                </a:solidFill>
                <a:latin typeface="Carlito"/>
                <a:cs typeface="Carlito"/>
              </a:rPr>
              <a:t>7</a:t>
            </a:r>
            <a:endParaRPr sz="1300">
              <a:latin typeface="Carlito"/>
              <a:cs typeface="Carlito"/>
            </a:endParaRPr>
          </a:p>
        </p:txBody>
      </p:sp>
      <p:sp>
        <p:nvSpPr>
          <p:cNvPr id="12" name="object 12"/>
          <p:cNvSpPr txBox="1"/>
          <p:nvPr/>
        </p:nvSpPr>
        <p:spPr>
          <a:xfrm>
            <a:off x="2467101" y="6615480"/>
            <a:ext cx="8550910" cy="208279"/>
          </a:xfrm>
          <a:prstGeom prst="rect">
            <a:avLst/>
          </a:prstGeom>
        </p:spPr>
        <p:txBody>
          <a:bodyPr vert="horz" wrap="square" lIns="0" tIns="12700" rIns="0" bIns="0" rtlCol="0">
            <a:spAutoFit/>
          </a:bodyPr>
          <a:lstStyle/>
          <a:p>
            <a:pPr marL="12700">
              <a:lnSpc>
                <a:spcPct val="100000"/>
              </a:lnSpc>
              <a:spcBef>
                <a:spcPts val="100"/>
              </a:spcBef>
            </a:pPr>
            <a:r>
              <a:rPr sz="1200" b="1" spc="35" dirty="0">
                <a:solidFill>
                  <a:srgbClr val="C00000"/>
                </a:solidFill>
                <a:latin typeface="Trebuchet MS"/>
                <a:cs typeface="Trebuchet MS"/>
              </a:rPr>
              <a:t>Approved</a:t>
            </a:r>
            <a:r>
              <a:rPr sz="1200" b="1" spc="-60" dirty="0">
                <a:solidFill>
                  <a:srgbClr val="C00000"/>
                </a:solidFill>
                <a:latin typeface="Trebuchet MS"/>
                <a:cs typeface="Trebuchet MS"/>
              </a:rPr>
              <a:t> </a:t>
            </a:r>
            <a:r>
              <a:rPr sz="1200" b="1" spc="35" dirty="0">
                <a:solidFill>
                  <a:srgbClr val="C00000"/>
                </a:solidFill>
                <a:latin typeface="Trebuchet MS"/>
                <a:cs typeface="Trebuchet MS"/>
              </a:rPr>
              <a:t>by</a:t>
            </a:r>
            <a:r>
              <a:rPr sz="1200" b="1" spc="-25" dirty="0">
                <a:solidFill>
                  <a:srgbClr val="C00000"/>
                </a:solidFill>
                <a:latin typeface="Trebuchet MS"/>
                <a:cs typeface="Trebuchet MS"/>
              </a:rPr>
              <a:t> </a:t>
            </a:r>
            <a:r>
              <a:rPr sz="1200" b="1" spc="80" dirty="0">
                <a:solidFill>
                  <a:srgbClr val="C00000"/>
                </a:solidFill>
                <a:latin typeface="Trebuchet MS"/>
                <a:cs typeface="Trebuchet MS"/>
              </a:rPr>
              <a:t>AICTE</a:t>
            </a:r>
            <a:r>
              <a:rPr sz="1200" b="1" spc="-35" dirty="0">
                <a:solidFill>
                  <a:srgbClr val="C00000"/>
                </a:solidFill>
                <a:latin typeface="Trebuchet MS"/>
                <a:cs typeface="Trebuchet MS"/>
              </a:rPr>
              <a:t> </a:t>
            </a:r>
            <a:r>
              <a:rPr sz="1200" b="1" spc="20" dirty="0">
                <a:solidFill>
                  <a:srgbClr val="C00000"/>
                </a:solidFill>
                <a:latin typeface="Trebuchet MS"/>
                <a:cs typeface="Trebuchet MS"/>
              </a:rPr>
              <a:t>|Affiliated</a:t>
            </a:r>
            <a:r>
              <a:rPr sz="1200" b="1" spc="-70" dirty="0">
                <a:solidFill>
                  <a:srgbClr val="C00000"/>
                </a:solidFill>
                <a:latin typeface="Trebuchet MS"/>
                <a:cs typeface="Trebuchet MS"/>
              </a:rPr>
              <a:t> </a:t>
            </a:r>
            <a:r>
              <a:rPr sz="1200" b="1" spc="20" dirty="0">
                <a:solidFill>
                  <a:srgbClr val="C00000"/>
                </a:solidFill>
                <a:latin typeface="Trebuchet MS"/>
                <a:cs typeface="Trebuchet MS"/>
              </a:rPr>
              <a:t>to</a:t>
            </a:r>
            <a:r>
              <a:rPr sz="1200" b="1" spc="5" dirty="0">
                <a:solidFill>
                  <a:srgbClr val="C00000"/>
                </a:solidFill>
                <a:latin typeface="Trebuchet MS"/>
                <a:cs typeface="Trebuchet MS"/>
              </a:rPr>
              <a:t> </a:t>
            </a:r>
            <a:r>
              <a:rPr sz="1200" b="1" spc="70" dirty="0">
                <a:solidFill>
                  <a:srgbClr val="C00000"/>
                </a:solidFill>
                <a:latin typeface="Trebuchet MS"/>
                <a:cs typeface="Trebuchet MS"/>
              </a:rPr>
              <a:t>VTU</a:t>
            </a:r>
            <a:r>
              <a:rPr sz="1200" b="1" spc="-40" dirty="0">
                <a:solidFill>
                  <a:srgbClr val="C00000"/>
                </a:solidFill>
                <a:latin typeface="Trebuchet MS"/>
                <a:cs typeface="Trebuchet MS"/>
              </a:rPr>
              <a:t> </a:t>
            </a:r>
            <a:r>
              <a:rPr sz="1200" b="1" spc="-125" dirty="0">
                <a:solidFill>
                  <a:srgbClr val="C00000"/>
                </a:solidFill>
                <a:latin typeface="Trebuchet MS"/>
                <a:cs typeface="Trebuchet MS"/>
              </a:rPr>
              <a:t>|</a:t>
            </a:r>
            <a:r>
              <a:rPr sz="1200" b="1" spc="-15" dirty="0">
                <a:solidFill>
                  <a:srgbClr val="C00000"/>
                </a:solidFill>
                <a:latin typeface="Trebuchet MS"/>
                <a:cs typeface="Trebuchet MS"/>
              </a:rPr>
              <a:t> </a:t>
            </a:r>
            <a:r>
              <a:rPr sz="1200" b="1" spc="25" dirty="0">
                <a:solidFill>
                  <a:srgbClr val="C00000"/>
                </a:solidFill>
                <a:latin typeface="Trebuchet MS"/>
                <a:cs typeface="Trebuchet MS"/>
              </a:rPr>
              <a:t>Recognized</a:t>
            </a:r>
            <a:r>
              <a:rPr sz="1200" b="1" spc="-80" dirty="0">
                <a:solidFill>
                  <a:srgbClr val="C00000"/>
                </a:solidFill>
                <a:latin typeface="Trebuchet MS"/>
                <a:cs typeface="Trebuchet MS"/>
              </a:rPr>
              <a:t> </a:t>
            </a:r>
            <a:r>
              <a:rPr sz="1200" b="1" spc="35" dirty="0">
                <a:solidFill>
                  <a:srgbClr val="C00000"/>
                </a:solidFill>
                <a:latin typeface="Trebuchet MS"/>
                <a:cs typeface="Trebuchet MS"/>
              </a:rPr>
              <a:t>by</a:t>
            </a:r>
            <a:r>
              <a:rPr sz="1200" b="1" spc="-25" dirty="0">
                <a:solidFill>
                  <a:srgbClr val="C00000"/>
                </a:solidFill>
                <a:latin typeface="Trebuchet MS"/>
                <a:cs typeface="Trebuchet MS"/>
              </a:rPr>
              <a:t> </a:t>
            </a:r>
            <a:r>
              <a:rPr sz="1200" b="1" spc="60" dirty="0">
                <a:solidFill>
                  <a:srgbClr val="C00000"/>
                </a:solidFill>
                <a:latin typeface="Trebuchet MS"/>
                <a:cs typeface="Trebuchet MS"/>
              </a:rPr>
              <a:t>UGC</a:t>
            </a:r>
            <a:r>
              <a:rPr sz="1200" b="1" spc="-10" dirty="0">
                <a:solidFill>
                  <a:srgbClr val="C00000"/>
                </a:solidFill>
                <a:latin typeface="Trebuchet MS"/>
                <a:cs typeface="Trebuchet MS"/>
              </a:rPr>
              <a:t> </a:t>
            </a:r>
            <a:r>
              <a:rPr sz="1200" b="1" spc="55" dirty="0">
                <a:solidFill>
                  <a:srgbClr val="C00000"/>
                </a:solidFill>
                <a:latin typeface="Trebuchet MS"/>
                <a:cs typeface="Trebuchet MS"/>
              </a:rPr>
              <a:t>with</a:t>
            </a:r>
            <a:r>
              <a:rPr sz="1200" b="1" spc="-45" dirty="0">
                <a:solidFill>
                  <a:srgbClr val="C00000"/>
                </a:solidFill>
                <a:latin typeface="Trebuchet MS"/>
                <a:cs typeface="Trebuchet MS"/>
              </a:rPr>
              <a:t> </a:t>
            </a:r>
            <a:r>
              <a:rPr sz="1200" b="1" spc="60" dirty="0">
                <a:solidFill>
                  <a:srgbClr val="C00000"/>
                </a:solidFill>
                <a:latin typeface="Trebuchet MS"/>
                <a:cs typeface="Trebuchet MS"/>
              </a:rPr>
              <a:t>2(f)</a:t>
            </a:r>
            <a:r>
              <a:rPr sz="1200" b="1" spc="-35" dirty="0">
                <a:solidFill>
                  <a:srgbClr val="C00000"/>
                </a:solidFill>
                <a:latin typeface="Trebuchet MS"/>
                <a:cs typeface="Trebuchet MS"/>
              </a:rPr>
              <a:t> </a:t>
            </a:r>
            <a:r>
              <a:rPr sz="1200" b="1" spc="50" dirty="0">
                <a:solidFill>
                  <a:srgbClr val="C00000"/>
                </a:solidFill>
                <a:latin typeface="Trebuchet MS"/>
                <a:cs typeface="Trebuchet MS"/>
              </a:rPr>
              <a:t>&amp;</a:t>
            </a:r>
            <a:r>
              <a:rPr sz="1200" b="1" spc="-25" dirty="0">
                <a:solidFill>
                  <a:srgbClr val="C00000"/>
                </a:solidFill>
                <a:latin typeface="Trebuchet MS"/>
                <a:cs typeface="Trebuchet MS"/>
              </a:rPr>
              <a:t> </a:t>
            </a:r>
            <a:r>
              <a:rPr sz="1200" b="1" spc="20" dirty="0">
                <a:solidFill>
                  <a:srgbClr val="C00000"/>
                </a:solidFill>
                <a:latin typeface="Trebuchet MS"/>
                <a:cs typeface="Trebuchet MS"/>
              </a:rPr>
              <a:t>12(B)</a:t>
            </a:r>
            <a:r>
              <a:rPr sz="1200" b="1" spc="-20" dirty="0">
                <a:solidFill>
                  <a:srgbClr val="C00000"/>
                </a:solidFill>
                <a:latin typeface="Trebuchet MS"/>
                <a:cs typeface="Trebuchet MS"/>
              </a:rPr>
              <a:t> </a:t>
            </a:r>
            <a:r>
              <a:rPr sz="1200" b="1" spc="50" dirty="0">
                <a:solidFill>
                  <a:srgbClr val="C00000"/>
                </a:solidFill>
                <a:latin typeface="Trebuchet MS"/>
                <a:cs typeface="Trebuchet MS"/>
              </a:rPr>
              <a:t>status</a:t>
            </a:r>
            <a:r>
              <a:rPr sz="1200" b="1" spc="-20" dirty="0">
                <a:solidFill>
                  <a:srgbClr val="C00000"/>
                </a:solidFill>
                <a:latin typeface="Trebuchet MS"/>
                <a:cs typeface="Trebuchet MS"/>
              </a:rPr>
              <a:t> </a:t>
            </a:r>
            <a:r>
              <a:rPr sz="1200" b="1" dirty="0">
                <a:solidFill>
                  <a:srgbClr val="C00000"/>
                </a:solidFill>
                <a:latin typeface="Trebuchet MS"/>
                <a:cs typeface="Trebuchet MS"/>
              </a:rPr>
              <a:t>|Accredited</a:t>
            </a:r>
            <a:r>
              <a:rPr sz="1200" b="1" spc="-70" dirty="0">
                <a:solidFill>
                  <a:srgbClr val="C00000"/>
                </a:solidFill>
                <a:latin typeface="Trebuchet MS"/>
                <a:cs typeface="Trebuchet MS"/>
              </a:rPr>
              <a:t> </a:t>
            </a:r>
            <a:r>
              <a:rPr sz="1200" b="1" spc="35" dirty="0">
                <a:solidFill>
                  <a:srgbClr val="C00000"/>
                </a:solidFill>
                <a:latin typeface="Trebuchet MS"/>
                <a:cs typeface="Trebuchet MS"/>
              </a:rPr>
              <a:t>by</a:t>
            </a:r>
            <a:r>
              <a:rPr sz="1200" b="1" spc="-25" dirty="0">
                <a:solidFill>
                  <a:srgbClr val="C00000"/>
                </a:solidFill>
                <a:latin typeface="Trebuchet MS"/>
                <a:cs typeface="Trebuchet MS"/>
              </a:rPr>
              <a:t> </a:t>
            </a:r>
            <a:r>
              <a:rPr sz="1200" b="1" spc="90" dirty="0">
                <a:solidFill>
                  <a:srgbClr val="C00000"/>
                </a:solidFill>
                <a:latin typeface="Trebuchet MS"/>
                <a:cs typeface="Trebuchet MS"/>
              </a:rPr>
              <a:t>NBA</a:t>
            </a:r>
            <a:r>
              <a:rPr sz="1200" b="1" spc="-30" dirty="0">
                <a:solidFill>
                  <a:srgbClr val="C00000"/>
                </a:solidFill>
                <a:latin typeface="Trebuchet MS"/>
                <a:cs typeface="Trebuchet MS"/>
              </a:rPr>
              <a:t> </a:t>
            </a:r>
            <a:r>
              <a:rPr sz="1200" b="1" spc="50" dirty="0">
                <a:solidFill>
                  <a:srgbClr val="C00000"/>
                </a:solidFill>
                <a:latin typeface="Trebuchet MS"/>
                <a:cs typeface="Trebuchet MS"/>
              </a:rPr>
              <a:t>and</a:t>
            </a:r>
            <a:r>
              <a:rPr sz="1200" b="1" spc="5" dirty="0">
                <a:solidFill>
                  <a:srgbClr val="C00000"/>
                </a:solidFill>
                <a:latin typeface="Trebuchet MS"/>
                <a:cs typeface="Trebuchet MS"/>
              </a:rPr>
              <a:t> </a:t>
            </a:r>
            <a:r>
              <a:rPr sz="1200" b="1" spc="65" dirty="0">
                <a:solidFill>
                  <a:srgbClr val="C00000"/>
                </a:solidFill>
                <a:latin typeface="Trebuchet MS"/>
                <a:cs typeface="Trebuchet MS"/>
              </a:rPr>
              <a:t>NAAC</a:t>
            </a:r>
            <a:endParaRPr sz="1200">
              <a:latin typeface="Trebuchet MS"/>
              <a:cs typeface="Trebuchet MS"/>
            </a:endParaRPr>
          </a:p>
        </p:txBody>
      </p:sp>
      <p:sp>
        <p:nvSpPr>
          <p:cNvPr id="13" name="object 13"/>
          <p:cNvSpPr txBox="1">
            <a:spLocks noGrp="1"/>
          </p:cNvSpPr>
          <p:nvPr>
            <p:ph type="title"/>
          </p:nvPr>
        </p:nvSpPr>
        <p:spPr>
          <a:xfrm>
            <a:off x="4538853" y="682878"/>
            <a:ext cx="3043555" cy="382797"/>
          </a:xfrm>
          <a:prstGeom prst="rect">
            <a:avLst/>
          </a:prstGeom>
        </p:spPr>
        <p:txBody>
          <a:bodyPr vert="horz" wrap="square" lIns="0" tIns="13335" rIns="0" bIns="0" rtlCol="0">
            <a:spAutoFit/>
          </a:bodyPr>
          <a:lstStyle/>
          <a:p>
            <a:pPr marL="12700">
              <a:lnSpc>
                <a:spcPct val="100000"/>
              </a:lnSpc>
              <a:spcBef>
                <a:spcPts val="105"/>
              </a:spcBef>
            </a:pPr>
            <a:r>
              <a:rPr lang="en-IN" sz="2400" spc="-10" smtClean="0"/>
              <a:t>   OBJECTIVE</a:t>
            </a:r>
            <a:endParaRPr sz="2400"/>
          </a:p>
        </p:txBody>
      </p:sp>
    </p:spTree>
    <p:extLst>
      <p:ext uri="{BB962C8B-B14F-4D97-AF65-F5344CB8AC3E}">
        <p14:creationId xmlns:p14="http://schemas.microsoft.com/office/powerpoint/2010/main" val="20681530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300" y="235458"/>
            <a:ext cx="3819398" cy="369332"/>
          </a:xfrm>
        </p:spPr>
        <p:txBody>
          <a:bodyPr/>
          <a:lstStyle/>
          <a:p>
            <a:r>
              <a:rPr lang="en-IN" sz="2400" smtClean="0"/>
              <a:t>           MODULES</a:t>
            </a:r>
            <a:endParaRPr lang="en-IN" sz="2400"/>
          </a:p>
        </p:txBody>
      </p:sp>
      <p:sp>
        <p:nvSpPr>
          <p:cNvPr id="3" name="TextBox 2"/>
          <p:cNvSpPr txBox="1"/>
          <p:nvPr/>
        </p:nvSpPr>
        <p:spPr>
          <a:xfrm>
            <a:off x="1857693" y="762000"/>
            <a:ext cx="8839200" cy="5632311"/>
          </a:xfrm>
          <a:prstGeom prst="rect">
            <a:avLst/>
          </a:prstGeom>
          <a:noFill/>
        </p:spPr>
        <p:txBody>
          <a:bodyPr wrap="square" rtlCol="0">
            <a:spAutoFit/>
          </a:bodyPr>
          <a:lstStyle/>
          <a:p>
            <a:r>
              <a:rPr lang="en-US"/>
              <a:t>This project contains two modules:</a:t>
            </a:r>
            <a:endParaRPr lang="en-IN"/>
          </a:p>
          <a:p>
            <a:pPr marL="342900" lvl="0" indent="-342900">
              <a:buFont typeface="+mj-lt"/>
              <a:buAutoNum type="arabicParenR"/>
            </a:pPr>
            <a:r>
              <a:rPr lang="en-US"/>
              <a:t>Admin Module</a:t>
            </a:r>
            <a:endParaRPr lang="en-IN"/>
          </a:p>
          <a:p>
            <a:pPr marL="342900" lvl="0" indent="-342900">
              <a:buFont typeface="+mj-lt"/>
              <a:buAutoNum type="arabicParenR"/>
            </a:pPr>
            <a:r>
              <a:rPr lang="en-US"/>
              <a:t>User Module</a:t>
            </a:r>
            <a:endParaRPr lang="en-IN"/>
          </a:p>
          <a:p>
            <a:r>
              <a:rPr lang="en-US"/>
              <a:t> </a:t>
            </a:r>
            <a:endParaRPr lang="en-IN"/>
          </a:p>
          <a:p>
            <a:r>
              <a:rPr lang="en-US" b="1"/>
              <a:t>Admin Module</a:t>
            </a:r>
            <a:r>
              <a:rPr lang="en-US" b="1" smtClean="0"/>
              <a:t>:</a:t>
            </a:r>
          </a:p>
          <a:p>
            <a:endParaRPr lang="en-IN"/>
          </a:p>
          <a:p>
            <a:pPr marL="285750" lvl="0" indent="-285750">
              <a:buFont typeface="Wingdings" pitchFamily="2" charset="2"/>
              <a:buChar char="Ø"/>
            </a:pPr>
            <a:r>
              <a:rPr lang="en-US"/>
              <a:t>Admin can view his profile and edit his profile details.</a:t>
            </a:r>
            <a:endParaRPr lang="en-IN"/>
          </a:p>
          <a:p>
            <a:pPr marL="285750" lvl="0" indent="-285750">
              <a:buFont typeface="Wingdings" pitchFamily="2" charset="2"/>
              <a:buChar char="Ø"/>
            </a:pPr>
            <a:r>
              <a:rPr lang="en-US"/>
              <a:t>He can also view the users and delete any of them.</a:t>
            </a:r>
            <a:endParaRPr lang="en-IN"/>
          </a:p>
          <a:p>
            <a:pPr marL="285750" lvl="0" indent="-285750">
              <a:buFont typeface="Wingdings" pitchFamily="2" charset="2"/>
              <a:buChar char="Ø"/>
            </a:pPr>
            <a:r>
              <a:rPr lang="en-US"/>
              <a:t>He can upload the dataset and view it.</a:t>
            </a:r>
            <a:endParaRPr lang="en-IN"/>
          </a:p>
          <a:p>
            <a:pPr marL="285750" lvl="0" indent="-285750">
              <a:buFont typeface="Wingdings" pitchFamily="2" charset="2"/>
              <a:buChar char="Ø"/>
            </a:pPr>
            <a:r>
              <a:rPr lang="en-US"/>
              <a:t>He can change his password and logout.</a:t>
            </a:r>
            <a:endParaRPr lang="en-IN"/>
          </a:p>
          <a:p>
            <a:endParaRPr lang="en-US" b="1" smtClean="0"/>
          </a:p>
          <a:p>
            <a:r>
              <a:rPr lang="en-US" b="1" smtClean="0"/>
              <a:t>User </a:t>
            </a:r>
            <a:r>
              <a:rPr lang="en-US" b="1"/>
              <a:t>Module</a:t>
            </a:r>
            <a:r>
              <a:rPr lang="en-US" b="1" smtClean="0"/>
              <a:t>:</a:t>
            </a:r>
          </a:p>
          <a:p>
            <a:endParaRPr lang="en-IN"/>
          </a:p>
          <a:p>
            <a:pPr marL="285750" lvl="0" indent="-285750">
              <a:buFont typeface="Wingdings" pitchFamily="2" charset="2"/>
              <a:buChar char="Ø"/>
            </a:pPr>
            <a:r>
              <a:rPr lang="en-US"/>
              <a:t>A user can login and view his/her details. He/she can also edit the profile details.</a:t>
            </a:r>
            <a:endParaRPr lang="en-IN"/>
          </a:p>
          <a:p>
            <a:pPr marL="285750" lvl="0" indent="-285750">
              <a:buFont typeface="Wingdings" pitchFamily="2" charset="2"/>
              <a:buChar char="Ø"/>
            </a:pPr>
            <a:r>
              <a:rPr lang="en-US"/>
              <a:t>A user can check for the city, area, and type of house he/she is looking for and results will be displayed for the same.</a:t>
            </a:r>
            <a:endParaRPr lang="en-IN"/>
          </a:p>
          <a:p>
            <a:pPr marL="285750" lvl="0" indent="-285750">
              <a:buFont typeface="Wingdings" pitchFamily="2" charset="2"/>
              <a:buChar char="Ø"/>
            </a:pPr>
            <a:r>
              <a:rPr lang="en-US"/>
              <a:t>A user can also check for house prediction based on the city, area, and budget he has.</a:t>
            </a:r>
            <a:endParaRPr lang="en-IN"/>
          </a:p>
          <a:p>
            <a:pPr marL="285750" lvl="0" indent="-285750">
              <a:buFont typeface="Wingdings" pitchFamily="2" charset="2"/>
              <a:buChar char="Ø"/>
            </a:pPr>
            <a:r>
              <a:rPr lang="en-US"/>
              <a:t>Finally, he can check for house prediction based on entire city.</a:t>
            </a:r>
            <a:endParaRPr lang="en-IN"/>
          </a:p>
          <a:p>
            <a:pPr marL="285750" lvl="0" indent="-285750">
              <a:buFont typeface="Wingdings" pitchFamily="2" charset="2"/>
              <a:buChar char="Ø"/>
            </a:pPr>
            <a:r>
              <a:rPr lang="en-US"/>
              <a:t>He/she has the ability to change the password. And can logout from his profile.</a:t>
            </a:r>
            <a:endParaRPr lang="en-IN"/>
          </a:p>
          <a:p>
            <a:endParaRPr lang="en-IN"/>
          </a:p>
        </p:txBody>
      </p:sp>
      <p:grpSp>
        <p:nvGrpSpPr>
          <p:cNvPr id="4" name="object 7"/>
          <p:cNvGrpSpPr/>
          <p:nvPr/>
        </p:nvGrpSpPr>
        <p:grpSpPr>
          <a:xfrm>
            <a:off x="92151" y="5764282"/>
            <a:ext cx="1733487" cy="985899"/>
            <a:chOff x="0" y="5871971"/>
            <a:chExt cx="2159635" cy="986155"/>
          </a:xfrm>
        </p:grpSpPr>
        <p:sp>
          <p:nvSpPr>
            <p:cNvPr id="5" name="object 8"/>
            <p:cNvSpPr/>
            <p:nvPr/>
          </p:nvSpPr>
          <p:spPr>
            <a:xfrm>
              <a:off x="719328" y="6099047"/>
              <a:ext cx="451484" cy="478155"/>
            </a:xfrm>
            <a:custGeom>
              <a:avLst/>
              <a:gdLst/>
              <a:ahLst/>
              <a:cxnLst/>
              <a:rect l="l" t="t" r="r" b="b"/>
              <a:pathLst>
                <a:path w="451484" h="478154">
                  <a:moveTo>
                    <a:pt x="361162" y="0"/>
                  </a:moveTo>
                  <a:lnTo>
                    <a:pt x="329552" y="0"/>
                  </a:lnTo>
                  <a:lnTo>
                    <a:pt x="312928" y="1447"/>
                  </a:lnTo>
                  <a:lnTo>
                    <a:pt x="282168" y="31559"/>
                  </a:lnTo>
                  <a:lnTo>
                    <a:pt x="178320" y="351701"/>
                  </a:lnTo>
                  <a:lnTo>
                    <a:pt x="167843" y="394169"/>
                  </a:lnTo>
                  <a:lnTo>
                    <a:pt x="167030" y="399034"/>
                  </a:lnTo>
                  <a:lnTo>
                    <a:pt x="164782" y="399034"/>
                  </a:lnTo>
                  <a:lnTo>
                    <a:pt x="153492" y="351701"/>
                  </a:lnTo>
                  <a:lnTo>
                    <a:pt x="92544" y="173583"/>
                  </a:lnTo>
                  <a:lnTo>
                    <a:pt x="63017" y="143789"/>
                  </a:lnTo>
                  <a:lnTo>
                    <a:pt x="45148" y="142024"/>
                  </a:lnTo>
                  <a:lnTo>
                    <a:pt x="0" y="142024"/>
                  </a:lnTo>
                  <a:lnTo>
                    <a:pt x="0" y="214160"/>
                  </a:lnTo>
                  <a:lnTo>
                    <a:pt x="15798" y="214160"/>
                  </a:lnTo>
                  <a:lnTo>
                    <a:pt x="22567" y="216420"/>
                  </a:lnTo>
                  <a:lnTo>
                    <a:pt x="24828" y="225437"/>
                  </a:lnTo>
                  <a:lnTo>
                    <a:pt x="117373" y="477926"/>
                  </a:lnTo>
                  <a:lnTo>
                    <a:pt x="212178" y="477926"/>
                  </a:lnTo>
                  <a:lnTo>
                    <a:pt x="238213" y="399034"/>
                  </a:lnTo>
                  <a:lnTo>
                    <a:pt x="345313" y="74396"/>
                  </a:lnTo>
                  <a:lnTo>
                    <a:pt x="352094" y="69888"/>
                  </a:lnTo>
                  <a:lnTo>
                    <a:pt x="361162" y="69888"/>
                  </a:lnTo>
                  <a:lnTo>
                    <a:pt x="361162" y="0"/>
                  </a:lnTo>
                  <a:close/>
                </a:path>
                <a:path w="451484" h="478154">
                  <a:moveTo>
                    <a:pt x="450900" y="0"/>
                  </a:moveTo>
                  <a:lnTo>
                    <a:pt x="384048" y="0"/>
                  </a:lnTo>
                  <a:lnTo>
                    <a:pt x="384048" y="69634"/>
                  </a:lnTo>
                  <a:lnTo>
                    <a:pt x="450900" y="69634"/>
                  </a:lnTo>
                  <a:lnTo>
                    <a:pt x="450900" y="0"/>
                  </a:lnTo>
                  <a:close/>
                </a:path>
              </a:pathLst>
            </a:custGeom>
            <a:solidFill>
              <a:srgbClr val="EE8600"/>
            </a:solidFill>
          </p:spPr>
          <p:txBody>
            <a:bodyPr wrap="square" lIns="0" tIns="0" rIns="0" bIns="0" rtlCol="0"/>
            <a:lstStyle/>
            <a:p>
              <a:endParaRPr/>
            </a:p>
          </p:txBody>
        </p:sp>
        <p:sp>
          <p:nvSpPr>
            <p:cNvPr id="6" name="object 9"/>
            <p:cNvSpPr/>
            <p:nvPr/>
          </p:nvSpPr>
          <p:spPr>
            <a:xfrm>
              <a:off x="0" y="5871971"/>
              <a:ext cx="2159507" cy="986027"/>
            </a:xfrm>
            <a:prstGeom prst="rect">
              <a:avLst/>
            </a:prstGeom>
            <a:blipFill>
              <a:blip r:embed="rId2" cstate="print"/>
              <a:stretch>
                <a:fillRect/>
              </a:stretch>
            </a:blipFill>
          </p:spPr>
          <p:txBody>
            <a:bodyPr wrap="square" lIns="0" tIns="0" rIns="0" bIns="0" rtlCol="0"/>
            <a:lstStyle/>
            <a:p>
              <a:endParaRPr/>
            </a:p>
          </p:txBody>
        </p:sp>
      </p:grpSp>
    </p:spTree>
    <p:extLst>
      <p:ext uri="{BB962C8B-B14F-4D97-AF65-F5344CB8AC3E}">
        <p14:creationId xmlns:p14="http://schemas.microsoft.com/office/powerpoint/2010/main" val="21698991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300" y="235458"/>
            <a:ext cx="4652900" cy="369332"/>
          </a:xfrm>
        </p:spPr>
        <p:txBody>
          <a:bodyPr/>
          <a:lstStyle/>
          <a:p>
            <a:r>
              <a:rPr lang="en-IN" sz="2400" smtClean="0"/>
              <a:t>DATAFLOW DIAGRAM</a:t>
            </a:r>
            <a:endParaRPr lang="en-IN" sz="2400"/>
          </a:p>
        </p:txBody>
      </p:sp>
      <p:pic>
        <p:nvPicPr>
          <p:cNvPr id="4" name="Picture 3"/>
          <p:cNvPicPr/>
          <p:nvPr/>
        </p:nvPicPr>
        <p:blipFill>
          <a:blip r:embed="rId2"/>
          <a:stretch>
            <a:fillRect/>
          </a:stretch>
        </p:blipFill>
        <p:spPr>
          <a:xfrm>
            <a:off x="3124200" y="1617662"/>
            <a:ext cx="5943600" cy="3622675"/>
          </a:xfrm>
          <a:prstGeom prst="rect">
            <a:avLst/>
          </a:prstGeom>
        </p:spPr>
      </p:pic>
      <p:sp>
        <p:nvSpPr>
          <p:cNvPr id="5" name="TextBox 4"/>
          <p:cNvSpPr txBox="1"/>
          <p:nvPr/>
        </p:nvSpPr>
        <p:spPr>
          <a:xfrm>
            <a:off x="1981200" y="1066800"/>
            <a:ext cx="5105400" cy="369332"/>
          </a:xfrm>
          <a:prstGeom prst="rect">
            <a:avLst/>
          </a:prstGeom>
          <a:noFill/>
        </p:spPr>
        <p:txBody>
          <a:bodyPr wrap="square" rtlCol="0">
            <a:spAutoFit/>
          </a:bodyPr>
          <a:lstStyle/>
          <a:p>
            <a:r>
              <a:rPr lang="en-IN" b="1" smtClean="0"/>
              <a:t>CONTEXT DIAGRAM</a:t>
            </a:r>
            <a:endParaRPr lang="en-IN" b="1"/>
          </a:p>
        </p:txBody>
      </p:sp>
      <p:grpSp>
        <p:nvGrpSpPr>
          <p:cNvPr id="6" name="object 7"/>
          <p:cNvGrpSpPr/>
          <p:nvPr/>
        </p:nvGrpSpPr>
        <p:grpSpPr>
          <a:xfrm>
            <a:off x="35797" y="5830223"/>
            <a:ext cx="2021603" cy="986027"/>
            <a:chOff x="0" y="5871971"/>
            <a:chExt cx="2159635" cy="986155"/>
          </a:xfrm>
        </p:grpSpPr>
        <p:sp>
          <p:nvSpPr>
            <p:cNvPr id="7" name="object 8"/>
            <p:cNvSpPr/>
            <p:nvPr/>
          </p:nvSpPr>
          <p:spPr>
            <a:xfrm>
              <a:off x="719328" y="6099047"/>
              <a:ext cx="451484" cy="478155"/>
            </a:xfrm>
            <a:custGeom>
              <a:avLst/>
              <a:gdLst/>
              <a:ahLst/>
              <a:cxnLst/>
              <a:rect l="l" t="t" r="r" b="b"/>
              <a:pathLst>
                <a:path w="451484" h="478154">
                  <a:moveTo>
                    <a:pt x="361162" y="0"/>
                  </a:moveTo>
                  <a:lnTo>
                    <a:pt x="329552" y="0"/>
                  </a:lnTo>
                  <a:lnTo>
                    <a:pt x="312928" y="1447"/>
                  </a:lnTo>
                  <a:lnTo>
                    <a:pt x="282168" y="31559"/>
                  </a:lnTo>
                  <a:lnTo>
                    <a:pt x="178320" y="351701"/>
                  </a:lnTo>
                  <a:lnTo>
                    <a:pt x="167843" y="394169"/>
                  </a:lnTo>
                  <a:lnTo>
                    <a:pt x="167030" y="399034"/>
                  </a:lnTo>
                  <a:lnTo>
                    <a:pt x="164782" y="399034"/>
                  </a:lnTo>
                  <a:lnTo>
                    <a:pt x="153492" y="351701"/>
                  </a:lnTo>
                  <a:lnTo>
                    <a:pt x="92544" y="173583"/>
                  </a:lnTo>
                  <a:lnTo>
                    <a:pt x="63017" y="143789"/>
                  </a:lnTo>
                  <a:lnTo>
                    <a:pt x="45148" y="142024"/>
                  </a:lnTo>
                  <a:lnTo>
                    <a:pt x="0" y="142024"/>
                  </a:lnTo>
                  <a:lnTo>
                    <a:pt x="0" y="214160"/>
                  </a:lnTo>
                  <a:lnTo>
                    <a:pt x="15798" y="214160"/>
                  </a:lnTo>
                  <a:lnTo>
                    <a:pt x="22567" y="216420"/>
                  </a:lnTo>
                  <a:lnTo>
                    <a:pt x="24828" y="225437"/>
                  </a:lnTo>
                  <a:lnTo>
                    <a:pt x="117373" y="477926"/>
                  </a:lnTo>
                  <a:lnTo>
                    <a:pt x="212178" y="477926"/>
                  </a:lnTo>
                  <a:lnTo>
                    <a:pt x="238213" y="399034"/>
                  </a:lnTo>
                  <a:lnTo>
                    <a:pt x="345313" y="74396"/>
                  </a:lnTo>
                  <a:lnTo>
                    <a:pt x="352094" y="69888"/>
                  </a:lnTo>
                  <a:lnTo>
                    <a:pt x="361162" y="69888"/>
                  </a:lnTo>
                  <a:lnTo>
                    <a:pt x="361162" y="0"/>
                  </a:lnTo>
                  <a:close/>
                </a:path>
                <a:path w="451484" h="478154">
                  <a:moveTo>
                    <a:pt x="450900" y="0"/>
                  </a:moveTo>
                  <a:lnTo>
                    <a:pt x="384048" y="0"/>
                  </a:lnTo>
                  <a:lnTo>
                    <a:pt x="384048" y="69634"/>
                  </a:lnTo>
                  <a:lnTo>
                    <a:pt x="450900" y="69634"/>
                  </a:lnTo>
                  <a:lnTo>
                    <a:pt x="450900" y="0"/>
                  </a:lnTo>
                  <a:close/>
                </a:path>
              </a:pathLst>
            </a:custGeom>
            <a:solidFill>
              <a:srgbClr val="EE8600"/>
            </a:solidFill>
          </p:spPr>
          <p:txBody>
            <a:bodyPr wrap="square" lIns="0" tIns="0" rIns="0" bIns="0" rtlCol="0"/>
            <a:lstStyle/>
            <a:p>
              <a:endParaRPr/>
            </a:p>
          </p:txBody>
        </p:sp>
        <p:sp>
          <p:nvSpPr>
            <p:cNvPr id="8" name="object 9"/>
            <p:cNvSpPr/>
            <p:nvPr/>
          </p:nvSpPr>
          <p:spPr>
            <a:xfrm>
              <a:off x="0" y="5871971"/>
              <a:ext cx="2159507" cy="986027"/>
            </a:xfrm>
            <a:prstGeom prst="rect">
              <a:avLst/>
            </a:prstGeom>
            <a:blipFill>
              <a:blip r:embed="rId3" cstate="print"/>
              <a:stretch>
                <a:fillRect/>
              </a:stretch>
            </a:blipFill>
          </p:spPr>
          <p:txBody>
            <a:bodyPr wrap="square" lIns="0" tIns="0" rIns="0" bIns="0" rtlCol="0"/>
            <a:lstStyle/>
            <a:p>
              <a:endParaRPr/>
            </a:p>
          </p:txBody>
        </p:sp>
      </p:grpSp>
    </p:spTree>
    <p:extLst>
      <p:ext uri="{BB962C8B-B14F-4D97-AF65-F5344CB8AC3E}">
        <p14:creationId xmlns:p14="http://schemas.microsoft.com/office/powerpoint/2010/main" val="22963320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300" y="235458"/>
            <a:ext cx="3819398" cy="369332"/>
          </a:xfrm>
        </p:spPr>
        <p:txBody>
          <a:bodyPr/>
          <a:lstStyle/>
          <a:p>
            <a:r>
              <a:rPr lang="en-IN" sz="2400"/>
              <a:t>DATAFLOW DIAGRAM</a:t>
            </a:r>
          </a:p>
        </p:txBody>
      </p:sp>
      <p:pic>
        <p:nvPicPr>
          <p:cNvPr id="3" name="Picture 2"/>
          <p:cNvPicPr/>
          <p:nvPr/>
        </p:nvPicPr>
        <p:blipFill>
          <a:blip r:embed="rId2"/>
          <a:stretch>
            <a:fillRect/>
          </a:stretch>
        </p:blipFill>
        <p:spPr>
          <a:xfrm>
            <a:off x="3048000" y="838200"/>
            <a:ext cx="5746459" cy="2585085"/>
          </a:xfrm>
          <a:prstGeom prst="rect">
            <a:avLst/>
          </a:prstGeom>
        </p:spPr>
      </p:pic>
      <p:sp>
        <p:nvSpPr>
          <p:cNvPr id="4" name="TextBox 3"/>
          <p:cNvSpPr txBox="1"/>
          <p:nvPr/>
        </p:nvSpPr>
        <p:spPr>
          <a:xfrm>
            <a:off x="1779164" y="964518"/>
            <a:ext cx="4038600" cy="369332"/>
          </a:xfrm>
          <a:prstGeom prst="rect">
            <a:avLst/>
          </a:prstGeom>
          <a:noFill/>
        </p:spPr>
        <p:txBody>
          <a:bodyPr wrap="square" rtlCol="0">
            <a:spAutoFit/>
          </a:bodyPr>
          <a:lstStyle/>
          <a:p>
            <a:r>
              <a:rPr lang="en-IN" b="1" smtClean="0"/>
              <a:t>DFD LEVEL-1</a:t>
            </a:r>
            <a:endParaRPr lang="en-IN" b="1"/>
          </a:p>
        </p:txBody>
      </p:sp>
      <p:sp>
        <p:nvSpPr>
          <p:cNvPr id="5" name="TextBox 4"/>
          <p:cNvSpPr txBox="1"/>
          <p:nvPr/>
        </p:nvSpPr>
        <p:spPr>
          <a:xfrm>
            <a:off x="1600200" y="3581400"/>
            <a:ext cx="2514600" cy="369332"/>
          </a:xfrm>
          <a:prstGeom prst="rect">
            <a:avLst/>
          </a:prstGeom>
          <a:noFill/>
        </p:spPr>
        <p:txBody>
          <a:bodyPr wrap="square" rtlCol="0">
            <a:spAutoFit/>
          </a:bodyPr>
          <a:lstStyle/>
          <a:p>
            <a:r>
              <a:rPr lang="en-IN" b="1" smtClean="0"/>
              <a:t>DFD LEVEL-2A</a:t>
            </a:r>
            <a:endParaRPr lang="en-IN" b="1"/>
          </a:p>
        </p:txBody>
      </p:sp>
      <p:pic>
        <p:nvPicPr>
          <p:cNvPr id="6" name="Picture 5"/>
          <p:cNvPicPr/>
          <p:nvPr/>
        </p:nvPicPr>
        <p:blipFill>
          <a:blip r:embed="rId3"/>
          <a:stretch>
            <a:fillRect/>
          </a:stretch>
        </p:blipFill>
        <p:spPr>
          <a:xfrm>
            <a:off x="3079459" y="3581400"/>
            <a:ext cx="5943600" cy="2520950"/>
          </a:xfrm>
          <a:prstGeom prst="rect">
            <a:avLst/>
          </a:prstGeom>
        </p:spPr>
      </p:pic>
      <p:grpSp>
        <p:nvGrpSpPr>
          <p:cNvPr id="7" name="object 7"/>
          <p:cNvGrpSpPr/>
          <p:nvPr/>
        </p:nvGrpSpPr>
        <p:grpSpPr>
          <a:xfrm>
            <a:off x="18992" y="5791200"/>
            <a:ext cx="1886008" cy="1066800"/>
            <a:chOff x="0" y="5871971"/>
            <a:chExt cx="2159635" cy="986155"/>
          </a:xfrm>
        </p:grpSpPr>
        <p:sp>
          <p:nvSpPr>
            <p:cNvPr id="8" name="object 8"/>
            <p:cNvSpPr/>
            <p:nvPr/>
          </p:nvSpPr>
          <p:spPr>
            <a:xfrm>
              <a:off x="719328" y="6099047"/>
              <a:ext cx="451484" cy="478155"/>
            </a:xfrm>
            <a:custGeom>
              <a:avLst/>
              <a:gdLst/>
              <a:ahLst/>
              <a:cxnLst/>
              <a:rect l="l" t="t" r="r" b="b"/>
              <a:pathLst>
                <a:path w="451484" h="478154">
                  <a:moveTo>
                    <a:pt x="361162" y="0"/>
                  </a:moveTo>
                  <a:lnTo>
                    <a:pt x="329552" y="0"/>
                  </a:lnTo>
                  <a:lnTo>
                    <a:pt x="312928" y="1447"/>
                  </a:lnTo>
                  <a:lnTo>
                    <a:pt x="282168" y="31559"/>
                  </a:lnTo>
                  <a:lnTo>
                    <a:pt x="178320" y="351701"/>
                  </a:lnTo>
                  <a:lnTo>
                    <a:pt x="167843" y="394169"/>
                  </a:lnTo>
                  <a:lnTo>
                    <a:pt x="167030" y="399034"/>
                  </a:lnTo>
                  <a:lnTo>
                    <a:pt x="164782" y="399034"/>
                  </a:lnTo>
                  <a:lnTo>
                    <a:pt x="153492" y="351701"/>
                  </a:lnTo>
                  <a:lnTo>
                    <a:pt x="92544" y="173583"/>
                  </a:lnTo>
                  <a:lnTo>
                    <a:pt x="63017" y="143789"/>
                  </a:lnTo>
                  <a:lnTo>
                    <a:pt x="45148" y="142024"/>
                  </a:lnTo>
                  <a:lnTo>
                    <a:pt x="0" y="142024"/>
                  </a:lnTo>
                  <a:lnTo>
                    <a:pt x="0" y="214160"/>
                  </a:lnTo>
                  <a:lnTo>
                    <a:pt x="15798" y="214160"/>
                  </a:lnTo>
                  <a:lnTo>
                    <a:pt x="22567" y="216420"/>
                  </a:lnTo>
                  <a:lnTo>
                    <a:pt x="24828" y="225437"/>
                  </a:lnTo>
                  <a:lnTo>
                    <a:pt x="117373" y="477926"/>
                  </a:lnTo>
                  <a:lnTo>
                    <a:pt x="212178" y="477926"/>
                  </a:lnTo>
                  <a:lnTo>
                    <a:pt x="238213" y="399034"/>
                  </a:lnTo>
                  <a:lnTo>
                    <a:pt x="345313" y="74396"/>
                  </a:lnTo>
                  <a:lnTo>
                    <a:pt x="352094" y="69888"/>
                  </a:lnTo>
                  <a:lnTo>
                    <a:pt x="361162" y="69888"/>
                  </a:lnTo>
                  <a:lnTo>
                    <a:pt x="361162" y="0"/>
                  </a:lnTo>
                  <a:close/>
                </a:path>
                <a:path w="451484" h="478154">
                  <a:moveTo>
                    <a:pt x="450900" y="0"/>
                  </a:moveTo>
                  <a:lnTo>
                    <a:pt x="384048" y="0"/>
                  </a:lnTo>
                  <a:lnTo>
                    <a:pt x="384048" y="69634"/>
                  </a:lnTo>
                  <a:lnTo>
                    <a:pt x="450900" y="69634"/>
                  </a:lnTo>
                  <a:lnTo>
                    <a:pt x="450900" y="0"/>
                  </a:lnTo>
                  <a:close/>
                </a:path>
              </a:pathLst>
            </a:custGeom>
            <a:solidFill>
              <a:srgbClr val="EE8600"/>
            </a:solidFill>
          </p:spPr>
          <p:txBody>
            <a:bodyPr wrap="square" lIns="0" tIns="0" rIns="0" bIns="0" rtlCol="0"/>
            <a:lstStyle/>
            <a:p>
              <a:endParaRPr/>
            </a:p>
          </p:txBody>
        </p:sp>
        <p:sp>
          <p:nvSpPr>
            <p:cNvPr id="9" name="object 9"/>
            <p:cNvSpPr/>
            <p:nvPr/>
          </p:nvSpPr>
          <p:spPr>
            <a:xfrm>
              <a:off x="0" y="5871971"/>
              <a:ext cx="2159507" cy="986027"/>
            </a:xfrm>
            <a:prstGeom prst="rect">
              <a:avLst/>
            </a:prstGeom>
            <a:blipFill>
              <a:blip r:embed="rId4" cstate="print"/>
              <a:stretch>
                <a:fillRect/>
              </a:stretch>
            </a:blipFill>
          </p:spPr>
          <p:txBody>
            <a:bodyPr wrap="square" lIns="0" tIns="0" rIns="0" bIns="0" rtlCol="0"/>
            <a:lstStyle/>
            <a:p>
              <a:endParaRPr/>
            </a:p>
          </p:txBody>
        </p:sp>
      </p:grpSp>
    </p:spTree>
    <p:extLst>
      <p:ext uri="{BB962C8B-B14F-4D97-AF65-F5344CB8AC3E}">
        <p14:creationId xmlns:p14="http://schemas.microsoft.com/office/powerpoint/2010/main" val="11512039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300" y="235458"/>
            <a:ext cx="4881500" cy="369332"/>
          </a:xfrm>
        </p:spPr>
        <p:txBody>
          <a:bodyPr/>
          <a:lstStyle/>
          <a:p>
            <a:r>
              <a:rPr lang="en-IN" sz="2400" smtClean="0"/>
              <a:t>DATAFLOW DIAGRAM</a:t>
            </a:r>
            <a:endParaRPr lang="en-IN" sz="2400"/>
          </a:p>
        </p:txBody>
      </p:sp>
      <p:sp>
        <p:nvSpPr>
          <p:cNvPr id="3" name="TextBox 2"/>
          <p:cNvSpPr txBox="1"/>
          <p:nvPr/>
        </p:nvSpPr>
        <p:spPr>
          <a:xfrm>
            <a:off x="1524000" y="1219200"/>
            <a:ext cx="3352800" cy="369332"/>
          </a:xfrm>
          <a:prstGeom prst="rect">
            <a:avLst/>
          </a:prstGeom>
          <a:noFill/>
        </p:spPr>
        <p:txBody>
          <a:bodyPr wrap="square" rtlCol="0">
            <a:spAutoFit/>
          </a:bodyPr>
          <a:lstStyle/>
          <a:p>
            <a:r>
              <a:rPr lang="en-IN" b="1" smtClean="0"/>
              <a:t>DFD LEVEL-2B</a:t>
            </a:r>
            <a:endParaRPr lang="en-IN" b="1"/>
          </a:p>
        </p:txBody>
      </p:sp>
      <p:pic>
        <p:nvPicPr>
          <p:cNvPr id="4" name="Picture 3"/>
          <p:cNvPicPr/>
          <p:nvPr/>
        </p:nvPicPr>
        <p:blipFill>
          <a:blip r:embed="rId2"/>
          <a:stretch>
            <a:fillRect/>
          </a:stretch>
        </p:blipFill>
        <p:spPr>
          <a:xfrm>
            <a:off x="3124200" y="1975167"/>
            <a:ext cx="5943600" cy="2907665"/>
          </a:xfrm>
          <a:prstGeom prst="rect">
            <a:avLst/>
          </a:prstGeom>
        </p:spPr>
      </p:pic>
      <p:grpSp>
        <p:nvGrpSpPr>
          <p:cNvPr id="5" name="object 7"/>
          <p:cNvGrpSpPr/>
          <p:nvPr/>
        </p:nvGrpSpPr>
        <p:grpSpPr>
          <a:xfrm>
            <a:off x="0" y="5845052"/>
            <a:ext cx="1962088" cy="986027"/>
            <a:chOff x="0" y="5871971"/>
            <a:chExt cx="2159635" cy="986155"/>
          </a:xfrm>
        </p:grpSpPr>
        <p:sp>
          <p:nvSpPr>
            <p:cNvPr id="6" name="object 8"/>
            <p:cNvSpPr/>
            <p:nvPr/>
          </p:nvSpPr>
          <p:spPr>
            <a:xfrm>
              <a:off x="719328" y="6099047"/>
              <a:ext cx="451484" cy="478155"/>
            </a:xfrm>
            <a:custGeom>
              <a:avLst/>
              <a:gdLst/>
              <a:ahLst/>
              <a:cxnLst/>
              <a:rect l="l" t="t" r="r" b="b"/>
              <a:pathLst>
                <a:path w="451484" h="478154">
                  <a:moveTo>
                    <a:pt x="361162" y="0"/>
                  </a:moveTo>
                  <a:lnTo>
                    <a:pt x="329552" y="0"/>
                  </a:lnTo>
                  <a:lnTo>
                    <a:pt x="312928" y="1447"/>
                  </a:lnTo>
                  <a:lnTo>
                    <a:pt x="282168" y="31559"/>
                  </a:lnTo>
                  <a:lnTo>
                    <a:pt x="178320" y="351701"/>
                  </a:lnTo>
                  <a:lnTo>
                    <a:pt x="167843" y="394169"/>
                  </a:lnTo>
                  <a:lnTo>
                    <a:pt x="167030" y="399034"/>
                  </a:lnTo>
                  <a:lnTo>
                    <a:pt x="164782" y="399034"/>
                  </a:lnTo>
                  <a:lnTo>
                    <a:pt x="153492" y="351701"/>
                  </a:lnTo>
                  <a:lnTo>
                    <a:pt x="92544" y="173583"/>
                  </a:lnTo>
                  <a:lnTo>
                    <a:pt x="63017" y="143789"/>
                  </a:lnTo>
                  <a:lnTo>
                    <a:pt x="45148" y="142024"/>
                  </a:lnTo>
                  <a:lnTo>
                    <a:pt x="0" y="142024"/>
                  </a:lnTo>
                  <a:lnTo>
                    <a:pt x="0" y="214160"/>
                  </a:lnTo>
                  <a:lnTo>
                    <a:pt x="15798" y="214160"/>
                  </a:lnTo>
                  <a:lnTo>
                    <a:pt x="22567" y="216420"/>
                  </a:lnTo>
                  <a:lnTo>
                    <a:pt x="24828" y="225437"/>
                  </a:lnTo>
                  <a:lnTo>
                    <a:pt x="117373" y="477926"/>
                  </a:lnTo>
                  <a:lnTo>
                    <a:pt x="212178" y="477926"/>
                  </a:lnTo>
                  <a:lnTo>
                    <a:pt x="238213" y="399034"/>
                  </a:lnTo>
                  <a:lnTo>
                    <a:pt x="345313" y="74396"/>
                  </a:lnTo>
                  <a:lnTo>
                    <a:pt x="352094" y="69888"/>
                  </a:lnTo>
                  <a:lnTo>
                    <a:pt x="361162" y="69888"/>
                  </a:lnTo>
                  <a:lnTo>
                    <a:pt x="361162" y="0"/>
                  </a:lnTo>
                  <a:close/>
                </a:path>
                <a:path w="451484" h="478154">
                  <a:moveTo>
                    <a:pt x="450900" y="0"/>
                  </a:moveTo>
                  <a:lnTo>
                    <a:pt x="384048" y="0"/>
                  </a:lnTo>
                  <a:lnTo>
                    <a:pt x="384048" y="69634"/>
                  </a:lnTo>
                  <a:lnTo>
                    <a:pt x="450900" y="69634"/>
                  </a:lnTo>
                  <a:lnTo>
                    <a:pt x="450900" y="0"/>
                  </a:lnTo>
                  <a:close/>
                </a:path>
              </a:pathLst>
            </a:custGeom>
            <a:solidFill>
              <a:srgbClr val="EE8600"/>
            </a:solidFill>
          </p:spPr>
          <p:txBody>
            <a:bodyPr wrap="square" lIns="0" tIns="0" rIns="0" bIns="0" rtlCol="0"/>
            <a:lstStyle/>
            <a:p>
              <a:endParaRPr/>
            </a:p>
          </p:txBody>
        </p:sp>
        <p:sp>
          <p:nvSpPr>
            <p:cNvPr id="7" name="object 9"/>
            <p:cNvSpPr/>
            <p:nvPr/>
          </p:nvSpPr>
          <p:spPr>
            <a:xfrm>
              <a:off x="0" y="5871971"/>
              <a:ext cx="2159507" cy="986027"/>
            </a:xfrm>
            <a:prstGeom prst="rect">
              <a:avLst/>
            </a:prstGeom>
            <a:blipFill>
              <a:blip r:embed="rId3" cstate="print"/>
              <a:stretch>
                <a:fillRect/>
              </a:stretch>
            </a:blipFill>
          </p:spPr>
          <p:txBody>
            <a:bodyPr wrap="square" lIns="0" tIns="0" rIns="0" bIns="0" rtlCol="0"/>
            <a:lstStyle/>
            <a:p>
              <a:endParaRPr/>
            </a:p>
          </p:txBody>
        </p:sp>
      </p:grpSp>
    </p:spTree>
    <p:extLst>
      <p:ext uri="{BB962C8B-B14F-4D97-AF65-F5344CB8AC3E}">
        <p14:creationId xmlns:p14="http://schemas.microsoft.com/office/powerpoint/2010/main" val="41723692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2057400" y="6485890"/>
            <a:ext cx="9540240" cy="12700"/>
          </a:xfrm>
          <a:custGeom>
            <a:avLst/>
            <a:gdLst/>
            <a:ahLst/>
            <a:cxnLst/>
            <a:rect l="l" t="t" r="r" b="b"/>
            <a:pathLst>
              <a:path w="9540240" h="12700">
                <a:moveTo>
                  <a:pt x="0" y="12700"/>
                </a:moveTo>
                <a:lnTo>
                  <a:pt x="9539986" y="12700"/>
                </a:lnTo>
                <a:lnTo>
                  <a:pt x="9539986" y="0"/>
                </a:lnTo>
                <a:lnTo>
                  <a:pt x="0" y="0"/>
                </a:lnTo>
                <a:lnTo>
                  <a:pt x="0" y="12700"/>
                </a:lnTo>
                <a:close/>
              </a:path>
            </a:pathLst>
          </a:custGeom>
          <a:solidFill>
            <a:srgbClr val="A6A6A6"/>
          </a:solidFill>
        </p:spPr>
        <p:txBody>
          <a:bodyPr wrap="square" lIns="0" tIns="0" rIns="0" bIns="0" rtlCol="0"/>
          <a:lstStyle/>
          <a:p>
            <a:endParaRPr/>
          </a:p>
        </p:txBody>
      </p:sp>
      <p:grpSp>
        <p:nvGrpSpPr>
          <p:cNvPr id="3" name="object 3"/>
          <p:cNvGrpSpPr/>
          <p:nvPr/>
        </p:nvGrpSpPr>
        <p:grpSpPr>
          <a:xfrm>
            <a:off x="0" y="190500"/>
            <a:ext cx="1254760" cy="609600"/>
            <a:chOff x="0" y="190500"/>
            <a:chExt cx="1254760" cy="609600"/>
          </a:xfrm>
        </p:grpSpPr>
        <p:sp>
          <p:nvSpPr>
            <p:cNvPr id="4" name="object 4"/>
            <p:cNvSpPr/>
            <p:nvPr/>
          </p:nvSpPr>
          <p:spPr>
            <a:xfrm>
              <a:off x="0" y="190500"/>
              <a:ext cx="779780" cy="475615"/>
            </a:xfrm>
            <a:custGeom>
              <a:avLst/>
              <a:gdLst/>
              <a:ahLst/>
              <a:cxnLst/>
              <a:rect l="l" t="t" r="r" b="b"/>
              <a:pathLst>
                <a:path w="779780" h="475615">
                  <a:moveTo>
                    <a:pt x="419620" y="0"/>
                  </a:moveTo>
                  <a:lnTo>
                    <a:pt x="0" y="0"/>
                  </a:lnTo>
                  <a:lnTo>
                    <a:pt x="0" y="475361"/>
                  </a:lnTo>
                  <a:lnTo>
                    <a:pt x="779780" y="475361"/>
                  </a:lnTo>
                  <a:lnTo>
                    <a:pt x="419620" y="0"/>
                  </a:lnTo>
                  <a:close/>
                </a:path>
              </a:pathLst>
            </a:custGeom>
            <a:solidFill>
              <a:srgbClr val="EF8917"/>
            </a:solidFill>
          </p:spPr>
          <p:txBody>
            <a:bodyPr wrap="square" lIns="0" tIns="0" rIns="0" bIns="0" rtlCol="0"/>
            <a:lstStyle/>
            <a:p>
              <a:endParaRPr/>
            </a:p>
          </p:txBody>
        </p:sp>
        <p:sp>
          <p:nvSpPr>
            <p:cNvPr id="5" name="object 5"/>
            <p:cNvSpPr/>
            <p:nvPr/>
          </p:nvSpPr>
          <p:spPr>
            <a:xfrm>
              <a:off x="574548" y="190500"/>
              <a:ext cx="680085" cy="609600"/>
            </a:xfrm>
            <a:custGeom>
              <a:avLst/>
              <a:gdLst/>
              <a:ahLst/>
              <a:cxnLst/>
              <a:rect l="l" t="t" r="r" b="b"/>
              <a:pathLst>
                <a:path w="680085" h="609600">
                  <a:moveTo>
                    <a:pt x="194195" y="0"/>
                  </a:moveTo>
                  <a:lnTo>
                    <a:pt x="0" y="0"/>
                  </a:lnTo>
                  <a:lnTo>
                    <a:pt x="485495" y="609346"/>
                  </a:lnTo>
                  <a:lnTo>
                    <a:pt x="679704" y="609346"/>
                  </a:lnTo>
                  <a:lnTo>
                    <a:pt x="194195" y="0"/>
                  </a:lnTo>
                  <a:close/>
                </a:path>
              </a:pathLst>
            </a:custGeom>
            <a:solidFill>
              <a:srgbClr val="7D7D7D">
                <a:alpha val="39999"/>
              </a:srgbClr>
            </a:solidFill>
          </p:spPr>
          <p:txBody>
            <a:bodyPr wrap="square" lIns="0" tIns="0" rIns="0" bIns="0" rtlCol="0"/>
            <a:lstStyle/>
            <a:p>
              <a:endParaRPr/>
            </a:p>
          </p:txBody>
        </p:sp>
      </p:grpSp>
      <p:sp>
        <p:nvSpPr>
          <p:cNvPr id="6" name="object 6"/>
          <p:cNvSpPr/>
          <p:nvPr/>
        </p:nvSpPr>
        <p:spPr>
          <a:xfrm>
            <a:off x="11597640" y="6483096"/>
            <a:ext cx="594360" cy="374650"/>
          </a:xfrm>
          <a:custGeom>
            <a:avLst/>
            <a:gdLst/>
            <a:ahLst/>
            <a:cxnLst/>
            <a:rect l="l" t="t" r="r" b="b"/>
            <a:pathLst>
              <a:path w="594359" h="374650">
                <a:moveTo>
                  <a:pt x="330580" y="0"/>
                </a:moveTo>
                <a:lnTo>
                  <a:pt x="0" y="0"/>
                </a:lnTo>
                <a:lnTo>
                  <a:pt x="0" y="374319"/>
                </a:lnTo>
                <a:lnTo>
                  <a:pt x="594359" y="374319"/>
                </a:lnTo>
                <a:lnTo>
                  <a:pt x="594359" y="347725"/>
                </a:lnTo>
                <a:lnTo>
                  <a:pt x="330580" y="0"/>
                </a:lnTo>
                <a:close/>
              </a:path>
            </a:pathLst>
          </a:custGeom>
          <a:solidFill>
            <a:srgbClr val="EF8917"/>
          </a:solidFill>
        </p:spPr>
        <p:txBody>
          <a:bodyPr wrap="square" lIns="0" tIns="0" rIns="0" bIns="0" rtlCol="0"/>
          <a:lstStyle/>
          <a:p>
            <a:endParaRPr/>
          </a:p>
        </p:txBody>
      </p:sp>
      <p:grpSp>
        <p:nvGrpSpPr>
          <p:cNvPr id="7" name="object 7"/>
          <p:cNvGrpSpPr/>
          <p:nvPr/>
        </p:nvGrpSpPr>
        <p:grpSpPr>
          <a:xfrm>
            <a:off x="185928" y="6233159"/>
            <a:ext cx="569595" cy="344805"/>
            <a:chOff x="185928" y="6233159"/>
            <a:chExt cx="569595" cy="344805"/>
          </a:xfrm>
        </p:grpSpPr>
        <p:sp>
          <p:nvSpPr>
            <p:cNvPr id="8" name="object 8"/>
            <p:cNvSpPr/>
            <p:nvPr/>
          </p:nvSpPr>
          <p:spPr>
            <a:xfrm>
              <a:off x="185928" y="6239954"/>
              <a:ext cx="569595" cy="337820"/>
            </a:xfrm>
            <a:custGeom>
              <a:avLst/>
              <a:gdLst/>
              <a:ahLst/>
              <a:cxnLst/>
              <a:rect l="l" t="t" r="r" b="b"/>
              <a:pathLst>
                <a:path w="569595" h="337820">
                  <a:moveTo>
                    <a:pt x="569404" y="267208"/>
                  </a:moveTo>
                  <a:lnTo>
                    <a:pt x="537756" y="267208"/>
                  </a:lnTo>
                  <a:lnTo>
                    <a:pt x="530987" y="262674"/>
                  </a:lnTo>
                  <a:lnTo>
                    <a:pt x="530987" y="122275"/>
                  </a:lnTo>
                  <a:lnTo>
                    <a:pt x="524713" y="70192"/>
                  </a:lnTo>
                  <a:lnTo>
                    <a:pt x="523963" y="63893"/>
                  </a:lnTo>
                  <a:lnTo>
                    <a:pt x="523709" y="63398"/>
                  </a:lnTo>
                  <a:lnTo>
                    <a:pt x="115239" y="63398"/>
                  </a:lnTo>
                  <a:lnTo>
                    <a:pt x="117487" y="56603"/>
                  </a:lnTo>
                  <a:lnTo>
                    <a:pt x="107048" y="10756"/>
                  </a:lnTo>
                  <a:lnTo>
                    <a:pt x="74561" y="0"/>
                  </a:lnTo>
                  <a:lnTo>
                    <a:pt x="0" y="0"/>
                  </a:lnTo>
                  <a:lnTo>
                    <a:pt x="0" y="72453"/>
                  </a:lnTo>
                  <a:lnTo>
                    <a:pt x="33896" y="72453"/>
                  </a:lnTo>
                  <a:lnTo>
                    <a:pt x="40665" y="76987"/>
                  </a:lnTo>
                  <a:lnTo>
                    <a:pt x="40665" y="337400"/>
                  </a:lnTo>
                  <a:lnTo>
                    <a:pt x="119761" y="337400"/>
                  </a:lnTo>
                  <a:lnTo>
                    <a:pt x="119761" y="190207"/>
                  </a:lnTo>
                  <a:lnTo>
                    <a:pt x="120142" y="178714"/>
                  </a:lnTo>
                  <a:lnTo>
                    <a:pt x="135636" y="117005"/>
                  </a:lnTo>
                  <a:lnTo>
                    <a:pt x="174472" y="76174"/>
                  </a:lnTo>
                  <a:lnTo>
                    <a:pt x="201091" y="70192"/>
                  </a:lnTo>
                  <a:lnTo>
                    <a:pt x="224345" y="75717"/>
                  </a:lnTo>
                  <a:lnTo>
                    <a:pt x="238086" y="90576"/>
                  </a:lnTo>
                  <a:lnTo>
                    <a:pt x="244627" y="112229"/>
                  </a:lnTo>
                  <a:lnTo>
                    <a:pt x="246278" y="138125"/>
                  </a:lnTo>
                  <a:lnTo>
                    <a:pt x="246278" y="337400"/>
                  </a:lnTo>
                  <a:lnTo>
                    <a:pt x="325374" y="337400"/>
                  </a:lnTo>
                  <a:lnTo>
                    <a:pt x="325374" y="190207"/>
                  </a:lnTo>
                  <a:lnTo>
                    <a:pt x="325755" y="178714"/>
                  </a:lnTo>
                  <a:lnTo>
                    <a:pt x="340296" y="117005"/>
                  </a:lnTo>
                  <a:lnTo>
                    <a:pt x="379768" y="76174"/>
                  </a:lnTo>
                  <a:lnTo>
                    <a:pt x="406704" y="70192"/>
                  </a:lnTo>
                  <a:lnTo>
                    <a:pt x="429971" y="75399"/>
                  </a:lnTo>
                  <a:lnTo>
                    <a:pt x="443712" y="89725"/>
                  </a:lnTo>
                  <a:lnTo>
                    <a:pt x="450240" y="111277"/>
                  </a:lnTo>
                  <a:lnTo>
                    <a:pt x="451904" y="138125"/>
                  </a:lnTo>
                  <a:lnTo>
                    <a:pt x="451904" y="294373"/>
                  </a:lnTo>
                  <a:lnTo>
                    <a:pt x="454164" y="314464"/>
                  </a:lnTo>
                  <a:lnTo>
                    <a:pt x="461505" y="327774"/>
                  </a:lnTo>
                  <a:lnTo>
                    <a:pt x="474776" y="335140"/>
                  </a:lnTo>
                  <a:lnTo>
                    <a:pt x="494830" y="337400"/>
                  </a:lnTo>
                  <a:lnTo>
                    <a:pt x="569404" y="337400"/>
                  </a:lnTo>
                  <a:lnTo>
                    <a:pt x="569404" y="267208"/>
                  </a:lnTo>
                  <a:close/>
                </a:path>
              </a:pathLst>
            </a:custGeom>
            <a:solidFill>
              <a:srgbClr val="C32C15"/>
            </a:solidFill>
          </p:spPr>
          <p:txBody>
            <a:bodyPr wrap="square" lIns="0" tIns="0" rIns="0" bIns="0" rtlCol="0"/>
            <a:lstStyle/>
            <a:p>
              <a:endParaRPr/>
            </a:p>
          </p:txBody>
        </p:sp>
        <p:sp>
          <p:nvSpPr>
            <p:cNvPr id="9" name="object 9"/>
            <p:cNvSpPr/>
            <p:nvPr/>
          </p:nvSpPr>
          <p:spPr>
            <a:xfrm>
              <a:off x="303415" y="6233159"/>
              <a:ext cx="406222" cy="70192"/>
            </a:xfrm>
            <a:prstGeom prst="rect">
              <a:avLst/>
            </a:prstGeom>
            <a:blipFill>
              <a:blip r:embed="rId2" cstate="print"/>
              <a:stretch>
                <a:fillRect/>
              </a:stretch>
            </a:blipFill>
          </p:spPr>
          <p:txBody>
            <a:bodyPr wrap="square" lIns="0" tIns="0" rIns="0" bIns="0" rtlCol="0"/>
            <a:lstStyle/>
            <a:p>
              <a:endParaRPr/>
            </a:p>
          </p:txBody>
        </p:sp>
      </p:grpSp>
      <p:sp>
        <p:nvSpPr>
          <p:cNvPr id="10" name="object 10"/>
          <p:cNvSpPr/>
          <p:nvPr/>
        </p:nvSpPr>
        <p:spPr>
          <a:xfrm>
            <a:off x="1019555" y="6240779"/>
            <a:ext cx="158750" cy="440690"/>
          </a:xfrm>
          <a:custGeom>
            <a:avLst/>
            <a:gdLst/>
            <a:ahLst/>
            <a:cxnLst/>
            <a:rect l="l" t="t" r="r" b="b"/>
            <a:pathLst>
              <a:path w="158750" h="440690">
                <a:moveTo>
                  <a:pt x="115430" y="0"/>
                </a:moveTo>
                <a:lnTo>
                  <a:pt x="38506" y="0"/>
                </a:lnTo>
                <a:lnTo>
                  <a:pt x="38506" y="72224"/>
                </a:lnTo>
                <a:lnTo>
                  <a:pt x="72415" y="72224"/>
                </a:lnTo>
                <a:lnTo>
                  <a:pt x="79222" y="76746"/>
                </a:lnTo>
                <a:lnTo>
                  <a:pt x="79222" y="306984"/>
                </a:lnTo>
                <a:lnTo>
                  <a:pt x="72148" y="339369"/>
                </a:lnTo>
                <a:lnTo>
                  <a:pt x="54889" y="357771"/>
                </a:lnTo>
                <a:lnTo>
                  <a:pt x="33388" y="366026"/>
                </a:lnTo>
                <a:lnTo>
                  <a:pt x="13601" y="367931"/>
                </a:lnTo>
                <a:lnTo>
                  <a:pt x="0" y="367931"/>
                </a:lnTo>
                <a:lnTo>
                  <a:pt x="0" y="437908"/>
                </a:lnTo>
                <a:lnTo>
                  <a:pt x="9016" y="440169"/>
                </a:lnTo>
                <a:lnTo>
                  <a:pt x="24904" y="440169"/>
                </a:lnTo>
                <a:lnTo>
                  <a:pt x="90487" y="428180"/>
                </a:lnTo>
                <a:lnTo>
                  <a:pt x="123812" y="407009"/>
                </a:lnTo>
                <a:lnTo>
                  <a:pt x="148678" y="370243"/>
                </a:lnTo>
                <a:lnTo>
                  <a:pt x="158432" y="313753"/>
                </a:lnTo>
                <a:lnTo>
                  <a:pt x="158432" y="45148"/>
                </a:lnTo>
                <a:lnTo>
                  <a:pt x="156171" y="25704"/>
                </a:lnTo>
                <a:lnTo>
                  <a:pt x="148818" y="11569"/>
                </a:lnTo>
                <a:lnTo>
                  <a:pt x="135521" y="2921"/>
                </a:lnTo>
                <a:lnTo>
                  <a:pt x="115430" y="0"/>
                </a:lnTo>
                <a:close/>
              </a:path>
            </a:pathLst>
          </a:custGeom>
          <a:solidFill>
            <a:srgbClr val="C32C15"/>
          </a:solidFill>
        </p:spPr>
        <p:txBody>
          <a:bodyPr wrap="square" lIns="0" tIns="0" rIns="0" bIns="0" rtlCol="0"/>
          <a:lstStyle/>
          <a:p>
            <a:endParaRPr/>
          </a:p>
        </p:txBody>
      </p:sp>
      <p:sp>
        <p:nvSpPr>
          <p:cNvPr id="11" name="object 11"/>
          <p:cNvSpPr/>
          <p:nvPr/>
        </p:nvSpPr>
        <p:spPr>
          <a:xfrm>
            <a:off x="719328" y="6099047"/>
            <a:ext cx="361315" cy="478155"/>
          </a:xfrm>
          <a:custGeom>
            <a:avLst/>
            <a:gdLst/>
            <a:ahLst/>
            <a:cxnLst/>
            <a:rect l="l" t="t" r="r" b="b"/>
            <a:pathLst>
              <a:path w="361315" h="478154">
                <a:moveTo>
                  <a:pt x="361162" y="0"/>
                </a:moveTo>
                <a:lnTo>
                  <a:pt x="329552" y="0"/>
                </a:lnTo>
                <a:lnTo>
                  <a:pt x="312928" y="1447"/>
                </a:lnTo>
                <a:lnTo>
                  <a:pt x="282168" y="31559"/>
                </a:lnTo>
                <a:lnTo>
                  <a:pt x="178320" y="351701"/>
                </a:lnTo>
                <a:lnTo>
                  <a:pt x="167843" y="394169"/>
                </a:lnTo>
                <a:lnTo>
                  <a:pt x="167030" y="399034"/>
                </a:lnTo>
                <a:lnTo>
                  <a:pt x="164782" y="399034"/>
                </a:lnTo>
                <a:lnTo>
                  <a:pt x="153492" y="351701"/>
                </a:lnTo>
                <a:lnTo>
                  <a:pt x="92544" y="173583"/>
                </a:lnTo>
                <a:lnTo>
                  <a:pt x="63017" y="143789"/>
                </a:lnTo>
                <a:lnTo>
                  <a:pt x="45148" y="142024"/>
                </a:lnTo>
                <a:lnTo>
                  <a:pt x="0" y="142024"/>
                </a:lnTo>
                <a:lnTo>
                  <a:pt x="0" y="214160"/>
                </a:lnTo>
                <a:lnTo>
                  <a:pt x="15798" y="214160"/>
                </a:lnTo>
                <a:lnTo>
                  <a:pt x="22567" y="216420"/>
                </a:lnTo>
                <a:lnTo>
                  <a:pt x="24828" y="225437"/>
                </a:lnTo>
                <a:lnTo>
                  <a:pt x="117373" y="477926"/>
                </a:lnTo>
                <a:lnTo>
                  <a:pt x="212178" y="477926"/>
                </a:lnTo>
                <a:lnTo>
                  <a:pt x="238213" y="399034"/>
                </a:lnTo>
                <a:lnTo>
                  <a:pt x="345313" y="74396"/>
                </a:lnTo>
                <a:lnTo>
                  <a:pt x="352094" y="69888"/>
                </a:lnTo>
                <a:lnTo>
                  <a:pt x="361162" y="69888"/>
                </a:lnTo>
                <a:lnTo>
                  <a:pt x="361162" y="0"/>
                </a:lnTo>
                <a:close/>
              </a:path>
            </a:pathLst>
          </a:custGeom>
          <a:solidFill>
            <a:srgbClr val="EE8600"/>
          </a:solidFill>
        </p:spPr>
        <p:txBody>
          <a:bodyPr wrap="square" lIns="0" tIns="0" rIns="0" bIns="0" rtlCol="0"/>
          <a:lstStyle/>
          <a:p>
            <a:endParaRPr/>
          </a:p>
        </p:txBody>
      </p:sp>
      <p:sp>
        <p:nvSpPr>
          <p:cNvPr id="12" name="object 12"/>
          <p:cNvSpPr/>
          <p:nvPr/>
        </p:nvSpPr>
        <p:spPr>
          <a:xfrm>
            <a:off x="2057400" y="6485890"/>
            <a:ext cx="9540240" cy="12700"/>
          </a:xfrm>
          <a:custGeom>
            <a:avLst/>
            <a:gdLst/>
            <a:ahLst/>
            <a:cxnLst/>
            <a:rect l="l" t="t" r="r" b="b"/>
            <a:pathLst>
              <a:path w="9540240" h="12700">
                <a:moveTo>
                  <a:pt x="0" y="12700"/>
                </a:moveTo>
                <a:lnTo>
                  <a:pt x="9539986" y="12700"/>
                </a:lnTo>
                <a:lnTo>
                  <a:pt x="9539986" y="0"/>
                </a:lnTo>
                <a:lnTo>
                  <a:pt x="0" y="0"/>
                </a:lnTo>
                <a:lnTo>
                  <a:pt x="0" y="12700"/>
                </a:lnTo>
                <a:close/>
              </a:path>
            </a:pathLst>
          </a:custGeom>
          <a:solidFill>
            <a:srgbClr val="A6A6A6"/>
          </a:solidFill>
        </p:spPr>
        <p:txBody>
          <a:bodyPr wrap="square" lIns="0" tIns="0" rIns="0" bIns="0" rtlCol="0"/>
          <a:lstStyle/>
          <a:p>
            <a:endParaRPr/>
          </a:p>
        </p:txBody>
      </p:sp>
      <p:sp>
        <p:nvSpPr>
          <p:cNvPr id="13" name="object 13"/>
          <p:cNvSpPr/>
          <p:nvPr/>
        </p:nvSpPr>
        <p:spPr>
          <a:xfrm>
            <a:off x="0" y="0"/>
            <a:ext cx="12192000" cy="67310"/>
          </a:xfrm>
          <a:custGeom>
            <a:avLst/>
            <a:gdLst/>
            <a:ahLst/>
            <a:cxnLst/>
            <a:rect l="l" t="t" r="r" b="b"/>
            <a:pathLst>
              <a:path w="12192000" h="67310">
                <a:moveTo>
                  <a:pt x="12192000" y="0"/>
                </a:moveTo>
                <a:lnTo>
                  <a:pt x="0" y="0"/>
                </a:lnTo>
                <a:lnTo>
                  <a:pt x="0" y="67055"/>
                </a:lnTo>
                <a:lnTo>
                  <a:pt x="12192000" y="67055"/>
                </a:lnTo>
                <a:lnTo>
                  <a:pt x="12192000" y="0"/>
                </a:lnTo>
                <a:close/>
              </a:path>
            </a:pathLst>
          </a:custGeom>
          <a:solidFill>
            <a:srgbClr val="C43727"/>
          </a:solidFill>
        </p:spPr>
        <p:txBody>
          <a:bodyPr wrap="square" lIns="0" tIns="0" rIns="0" bIns="0" rtlCol="0"/>
          <a:lstStyle/>
          <a:p>
            <a:endParaRPr/>
          </a:p>
        </p:txBody>
      </p:sp>
      <p:grpSp>
        <p:nvGrpSpPr>
          <p:cNvPr id="14" name="object 14"/>
          <p:cNvGrpSpPr/>
          <p:nvPr/>
        </p:nvGrpSpPr>
        <p:grpSpPr>
          <a:xfrm>
            <a:off x="0" y="190500"/>
            <a:ext cx="1254760" cy="609600"/>
            <a:chOff x="0" y="190500"/>
            <a:chExt cx="1254760" cy="609600"/>
          </a:xfrm>
        </p:grpSpPr>
        <p:sp>
          <p:nvSpPr>
            <p:cNvPr id="15" name="object 15"/>
            <p:cNvSpPr/>
            <p:nvPr/>
          </p:nvSpPr>
          <p:spPr>
            <a:xfrm>
              <a:off x="0" y="190500"/>
              <a:ext cx="779145" cy="475615"/>
            </a:xfrm>
            <a:custGeom>
              <a:avLst/>
              <a:gdLst/>
              <a:ahLst/>
              <a:cxnLst/>
              <a:rect l="l" t="t" r="r" b="b"/>
              <a:pathLst>
                <a:path w="779145" h="475615">
                  <a:moveTo>
                    <a:pt x="419074" y="0"/>
                  </a:moveTo>
                  <a:lnTo>
                    <a:pt x="0" y="0"/>
                  </a:lnTo>
                  <a:lnTo>
                    <a:pt x="0" y="475488"/>
                  </a:lnTo>
                  <a:lnTo>
                    <a:pt x="778764" y="475488"/>
                  </a:lnTo>
                  <a:lnTo>
                    <a:pt x="419074" y="0"/>
                  </a:lnTo>
                  <a:close/>
                </a:path>
              </a:pathLst>
            </a:custGeom>
            <a:solidFill>
              <a:srgbClr val="F08A17"/>
            </a:solidFill>
          </p:spPr>
          <p:txBody>
            <a:bodyPr wrap="square" lIns="0" tIns="0" rIns="0" bIns="0" rtlCol="0"/>
            <a:lstStyle/>
            <a:p>
              <a:endParaRPr/>
            </a:p>
          </p:txBody>
        </p:sp>
        <p:sp>
          <p:nvSpPr>
            <p:cNvPr id="16" name="object 16"/>
            <p:cNvSpPr/>
            <p:nvPr/>
          </p:nvSpPr>
          <p:spPr>
            <a:xfrm>
              <a:off x="574548" y="190500"/>
              <a:ext cx="680085" cy="609600"/>
            </a:xfrm>
            <a:custGeom>
              <a:avLst/>
              <a:gdLst/>
              <a:ahLst/>
              <a:cxnLst/>
              <a:rect l="l" t="t" r="r" b="b"/>
              <a:pathLst>
                <a:path w="680085" h="609600">
                  <a:moveTo>
                    <a:pt x="194195" y="0"/>
                  </a:moveTo>
                  <a:lnTo>
                    <a:pt x="0" y="0"/>
                  </a:lnTo>
                  <a:lnTo>
                    <a:pt x="485508" y="609600"/>
                  </a:lnTo>
                  <a:lnTo>
                    <a:pt x="679704" y="609600"/>
                  </a:lnTo>
                  <a:lnTo>
                    <a:pt x="194195" y="0"/>
                  </a:lnTo>
                  <a:close/>
                </a:path>
              </a:pathLst>
            </a:custGeom>
            <a:solidFill>
              <a:srgbClr val="7E7E7E">
                <a:alpha val="39999"/>
              </a:srgbClr>
            </a:solidFill>
          </p:spPr>
          <p:txBody>
            <a:bodyPr wrap="square" lIns="0" tIns="0" rIns="0" bIns="0" rtlCol="0"/>
            <a:lstStyle/>
            <a:p>
              <a:endParaRPr/>
            </a:p>
          </p:txBody>
        </p:sp>
      </p:grpSp>
      <p:sp>
        <p:nvSpPr>
          <p:cNvPr id="17" name="object 17"/>
          <p:cNvSpPr/>
          <p:nvPr/>
        </p:nvSpPr>
        <p:spPr>
          <a:xfrm>
            <a:off x="11597640" y="6483096"/>
            <a:ext cx="594360" cy="375285"/>
          </a:xfrm>
          <a:custGeom>
            <a:avLst/>
            <a:gdLst/>
            <a:ahLst/>
            <a:cxnLst/>
            <a:rect l="l" t="t" r="r" b="b"/>
            <a:pathLst>
              <a:path w="594359" h="375284">
                <a:moveTo>
                  <a:pt x="330453" y="0"/>
                </a:moveTo>
                <a:lnTo>
                  <a:pt x="0" y="0"/>
                </a:lnTo>
                <a:lnTo>
                  <a:pt x="0" y="374901"/>
                </a:lnTo>
                <a:lnTo>
                  <a:pt x="594359" y="374901"/>
                </a:lnTo>
                <a:lnTo>
                  <a:pt x="594359" y="348724"/>
                </a:lnTo>
                <a:lnTo>
                  <a:pt x="330453" y="0"/>
                </a:lnTo>
                <a:close/>
              </a:path>
            </a:pathLst>
          </a:custGeom>
          <a:solidFill>
            <a:srgbClr val="F08A17"/>
          </a:solidFill>
        </p:spPr>
        <p:txBody>
          <a:bodyPr wrap="square" lIns="0" tIns="0" rIns="0" bIns="0" rtlCol="0"/>
          <a:lstStyle/>
          <a:p>
            <a:endParaRPr/>
          </a:p>
        </p:txBody>
      </p:sp>
      <p:sp>
        <p:nvSpPr>
          <p:cNvPr id="18" name="object 18"/>
          <p:cNvSpPr txBox="1"/>
          <p:nvPr/>
        </p:nvSpPr>
        <p:spPr>
          <a:xfrm>
            <a:off x="11771503" y="6554216"/>
            <a:ext cx="109220" cy="223520"/>
          </a:xfrm>
          <a:prstGeom prst="rect">
            <a:avLst/>
          </a:prstGeom>
        </p:spPr>
        <p:txBody>
          <a:bodyPr vert="horz" wrap="square" lIns="0" tIns="12065" rIns="0" bIns="0" rtlCol="0">
            <a:spAutoFit/>
          </a:bodyPr>
          <a:lstStyle/>
          <a:p>
            <a:pPr marL="12700">
              <a:lnSpc>
                <a:spcPct val="100000"/>
              </a:lnSpc>
              <a:spcBef>
                <a:spcPts val="95"/>
              </a:spcBef>
            </a:pPr>
            <a:r>
              <a:rPr sz="1300" spc="-5" dirty="0">
                <a:solidFill>
                  <a:srgbClr val="FFFFFF"/>
                </a:solidFill>
                <a:latin typeface="Carlito"/>
                <a:cs typeface="Carlito"/>
              </a:rPr>
              <a:t>8</a:t>
            </a:r>
            <a:endParaRPr sz="1300">
              <a:latin typeface="Carlito"/>
              <a:cs typeface="Carlito"/>
            </a:endParaRPr>
          </a:p>
        </p:txBody>
      </p:sp>
      <p:grpSp>
        <p:nvGrpSpPr>
          <p:cNvPr id="19" name="object 19"/>
          <p:cNvGrpSpPr/>
          <p:nvPr/>
        </p:nvGrpSpPr>
        <p:grpSpPr>
          <a:xfrm>
            <a:off x="0" y="5871971"/>
            <a:ext cx="2159635" cy="986155"/>
            <a:chOff x="0" y="5871971"/>
            <a:chExt cx="2159635" cy="986155"/>
          </a:xfrm>
        </p:grpSpPr>
        <p:sp>
          <p:nvSpPr>
            <p:cNvPr id="20" name="object 20"/>
            <p:cNvSpPr/>
            <p:nvPr/>
          </p:nvSpPr>
          <p:spPr>
            <a:xfrm>
              <a:off x="1243232" y="6258691"/>
              <a:ext cx="741015" cy="320909"/>
            </a:xfrm>
            <a:prstGeom prst="rect">
              <a:avLst/>
            </a:prstGeom>
            <a:blipFill>
              <a:blip r:embed="rId3" cstate="print"/>
              <a:stretch>
                <a:fillRect/>
              </a:stretch>
            </a:blipFill>
          </p:spPr>
          <p:txBody>
            <a:bodyPr wrap="square" lIns="0" tIns="0" rIns="0" bIns="0" rtlCol="0"/>
            <a:lstStyle/>
            <a:p>
              <a:endParaRPr/>
            </a:p>
          </p:txBody>
        </p:sp>
        <p:sp>
          <p:nvSpPr>
            <p:cNvPr id="21" name="object 21"/>
            <p:cNvSpPr/>
            <p:nvPr/>
          </p:nvSpPr>
          <p:spPr>
            <a:xfrm>
              <a:off x="185953" y="6233845"/>
              <a:ext cx="991869" cy="447675"/>
            </a:xfrm>
            <a:custGeom>
              <a:avLst/>
              <a:gdLst/>
              <a:ahLst/>
              <a:cxnLst/>
              <a:rect l="l" t="t" r="r" b="b"/>
              <a:pathLst>
                <a:path w="991869" h="447675">
                  <a:moveTo>
                    <a:pt x="569315" y="273443"/>
                  </a:moveTo>
                  <a:lnTo>
                    <a:pt x="537679" y="273443"/>
                  </a:lnTo>
                  <a:lnTo>
                    <a:pt x="530910" y="268922"/>
                  </a:lnTo>
                  <a:lnTo>
                    <a:pt x="530910" y="128816"/>
                  </a:lnTo>
                  <a:lnTo>
                    <a:pt x="524637" y="76835"/>
                  </a:lnTo>
                  <a:lnTo>
                    <a:pt x="523887" y="70548"/>
                  </a:lnTo>
                  <a:lnTo>
                    <a:pt x="523633" y="70053"/>
                  </a:lnTo>
                  <a:lnTo>
                    <a:pt x="503516" y="30505"/>
                  </a:lnTo>
                  <a:lnTo>
                    <a:pt x="470865" y="7404"/>
                  </a:lnTo>
                  <a:lnTo>
                    <a:pt x="426986" y="0"/>
                  </a:lnTo>
                  <a:lnTo>
                    <a:pt x="390309" y="5854"/>
                  </a:lnTo>
                  <a:lnTo>
                    <a:pt x="358927" y="21463"/>
                  </a:lnTo>
                  <a:lnTo>
                    <a:pt x="333895" y="43853"/>
                  </a:lnTo>
                  <a:lnTo>
                    <a:pt x="316280" y="70053"/>
                  </a:lnTo>
                  <a:lnTo>
                    <a:pt x="301459" y="39077"/>
                  </a:lnTo>
                  <a:lnTo>
                    <a:pt x="280708" y="17221"/>
                  </a:lnTo>
                  <a:lnTo>
                    <a:pt x="254012" y="4267"/>
                  </a:lnTo>
                  <a:lnTo>
                    <a:pt x="221399" y="0"/>
                  </a:lnTo>
                  <a:lnTo>
                    <a:pt x="186423" y="6172"/>
                  </a:lnTo>
                  <a:lnTo>
                    <a:pt x="156730" y="22313"/>
                  </a:lnTo>
                  <a:lnTo>
                    <a:pt x="133400" y="44805"/>
                  </a:lnTo>
                  <a:lnTo>
                    <a:pt x="117475" y="70053"/>
                  </a:lnTo>
                  <a:lnTo>
                    <a:pt x="115227" y="70053"/>
                  </a:lnTo>
                  <a:lnTo>
                    <a:pt x="117475" y="63271"/>
                  </a:lnTo>
                  <a:lnTo>
                    <a:pt x="117411" y="44805"/>
                  </a:lnTo>
                  <a:lnTo>
                    <a:pt x="114896" y="29654"/>
                  </a:lnTo>
                  <a:lnTo>
                    <a:pt x="107035" y="17513"/>
                  </a:lnTo>
                  <a:lnTo>
                    <a:pt x="93649" y="9601"/>
                  </a:lnTo>
                  <a:lnTo>
                    <a:pt x="74561" y="6769"/>
                  </a:lnTo>
                  <a:lnTo>
                    <a:pt x="0" y="6769"/>
                  </a:lnTo>
                  <a:lnTo>
                    <a:pt x="0" y="79095"/>
                  </a:lnTo>
                  <a:lnTo>
                    <a:pt x="33896" y="79095"/>
                  </a:lnTo>
                  <a:lnTo>
                    <a:pt x="40665" y="83616"/>
                  </a:lnTo>
                  <a:lnTo>
                    <a:pt x="40665" y="343509"/>
                  </a:lnTo>
                  <a:lnTo>
                    <a:pt x="119748" y="343509"/>
                  </a:lnTo>
                  <a:lnTo>
                    <a:pt x="119748" y="196608"/>
                  </a:lnTo>
                  <a:lnTo>
                    <a:pt x="120129" y="185140"/>
                  </a:lnTo>
                  <a:lnTo>
                    <a:pt x="135623" y="123545"/>
                  </a:lnTo>
                  <a:lnTo>
                    <a:pt x="174447" y="82804"/>
                  </a:lnTo>
                  <a:lnTo>
                    <a:pt x="201066" y="76835"/>
                  </a:lnTo>
                  <a:lnTo>
                    <a:pt x="224332" y="82334"/>
                  </a:lnTo>
                  <a:lnTo>
                    <a:pt x="238061" y="97167"/>
                  </a:lnTo>
                  <a:lnTo>
                    <a:pt x="244589" y="118783"/>
                  </a:lnTo>
                  <a:lnTo>
                    <a:pt x="246253" y="144627"/>
                  </a:lnTo>
                  <a:lnTo>
                    <a:pt x="246253" y="343509"/>
                  </a:lnTo>
                  <a:lnTo>
                    <a:pt x="325323" y="343509"/>
                  </a:lnTo>
                  <a:lnTo>
                    <a:pt x="325323" y="196608"/>
                  </a:lnTo>
                  <a:lnTo>
                    <a:pt x="325716" y="185140"/>
                  </a:lnTo>
                  <a:lnTo>
                    <a:pt x="340245" y="123545"/>
                  </a:lnTo>
                  <a:lnTo>
                    <a:pt x="379717" y="82804"/>
                  </a:lnTo>
                  <a:lnTo>
                    <a:pt x="406654" y="76835"/>
                  </a:lnTo>
                  <a:lnTo>
                    <a:pt x="429907" y="82016"/>
                  </a:lnTo>
                  <a:lnTo>
                    <a:pt x="443649" y="96329"/>
                  </a:lnTo>
                  <a:lnTo>
                    <a:pt x="450176" y="117830"/>
                  </a:lnTo>
                  <a:lnTo>
                    <a:pt x="451827" y="144627"/>
                  </a:lnTo>
                  <a:lnTo>
                    <a:pt x="451827" y="300558"/>
                  </a:lnTo>
                  <a:lnTo>
                    <a:pt x="454088" y="320624"/>
                  </a:lnTo>
                  <a:lnTo>
                    <a:pt x="461441" y="333895"/>
                  </a:lnTo>
                  <a:lnTo>
                    <a:pt x="474713" y="341249"/>
                  </a:lnTo>
                  <a:lnTo>
                    <a:pt x="494753" y="343509"/>
                  </a:lnTo>
                  <a:lnTo>
                    <a:pt x="569315" y="343509"/>
                  </a:lnTo>
                  <a:lnTo>
                    <a:pt x="569315" y="273443"/>
                  </a:lnTo>
                  <a:close/>
                </a:path>
                <a:path w="991869" h="447675">
                  <a:moveTo>
                    <a:pt x="991781" y="51968"/>
                  </a:moveTo>
                  <a:lnTo>
                    <a:pt x="989520" y="32512"/>
                  </a:lnTo>
                  <a:lnTo>
                    <a:pt x="982179" y="18351"/>
                  </a:lnTo>
                  <a:lnTo>
                    <a:pt x="968908" y="9702"/>
                  </a:lnTo>
                  <a:lnTo>
                    <a:pt x="948855" y="6769"/>
                  </a:lnTo>
                  <a:lnTo>
                    <a:pt x="872070" y="6769"/>
                  </a:lnTo>
                  <a:lnTo>
                    <a:pt x="872070" y="79095"/>
                  </a:lnTo>
                  <a:lnTo>
                    <a:pt x="905929" y="79095"/>
                  </a:lnTo>
                  <a:lnTo>
                    <a:pt x="912710" y="83616"/>
                  </a:lnTo>
                  <a:lnTo>
                    <a:pt x="912710" y="314121"/>
                  </a:lnTo>
                  <a:lnTo>
                    <a:pt x="905649" y="346544"/>
                  </a:lnTo>
                  <a:lnTo>
                    <a:pt x="888428" y="364972"/>
                  </a:lnTo>
                  <a:lnTo>
                    <a:pt x="866965" y="373240"/>
                  </a:lnTo>
                  <a:lnTo>
                    <a:pt x="847217" y="375145"/>
                  </a:lnTo>
                  <a:lnTo>
                    <a:pt x="833640" y="375145"/>
                  </a:lnTo>
                  <a:lnTo>
                    <a:pt x="833640" y="445198"/>
                  </a:lnTo>
                  <a:lnTo>
                    <a:pt x="842645" y="447459"/>
                  </a:lnTo>
                  <a:lnTo>
                    <a:pt x="858494" y="447459"/>
                  </a:lnTo>
                  <a:lnTo>
                    <a:pt x="923963" y="435457"/>
                  </a:lnTo>
                  <a:lnTo>
                    <a:pt x="957224" y="414261"/>
                  </a:lnTo>
                  <a:lnTo>
                    <a:pt x="982040" y="377456"/>
                  </a:lnTo>
                  <a:lnTo>
                    <a:pt x="991781" y="320903"/>
                  </a:lnTo>
                  <a:lnTo>
                    <a:pt x="991781" y="51968"/>
                  </a:lnTo>
                  <a:close/>
                </a:path>
              </a:pathLst>
            </a:custGeom>
            <a:solidFill>
              <a:srgbClr val="C32C15"/>
            </a:solidFill>
          </p:spPr>
          <p:txBody>
            <a:bodyPr wrap="square" lIns="0" tIns="0" rIns="0" bIns="0" rtlCol="0"/>
            <a:lstStyle/>
            <a:p>
              <a:endParaRPr/>
            </a:p>
          </p:txBody>
        </p:sp>
        <p:sp>
          <p:nvSpPr>
            <p:cNvPr id="22" name="object 22"/>
            <p:cNvSpPr/>
            <p:nvPr/>
          </p:nvSpPr>
          <p:spPr>
            <a:xfrm>
              <a:off x="719112" y="6098234"/>
              <a:ext cx="452120" cy="479425"/>
            </a:xfrm>
            <a:custGeom>
              <a:avLst/>
              <a:gdLst/>
              <a:ahLst/>
              <a:cxnLst/>
              <a:rect l="l" t="t" r="r" b="b"/>
              <a:pathLst>
                <a:path w="452119" h="479425">
                  <a:moveTo>
                    <a:pt x="361480" y="12"/>
                  </a:moveTo>
                  <a:lnTo>
                    <a:pt x="329844" y="12"/>
                  </a:lnTo>
                  <a:lnTo>
                    <a:pt x="313207" y="1460"/>
                  </a:lnTo>
                  <a:lnTo>
                    <a:pt x="282409" y="31648"/>
                  </a:lnTo>
                  <a:lnTo>
                    <a:pt x="178473" y="352552"/>
                  </a:lnTo>
                  <a:lnTo>
                    <a:pt x="167995" y="395135"/>
                  </a:lnTo>
                  <a:lnTo>
                    <a:pt x="167182" y="400011"/>
                  </a:lnTo>
                  <a:lnTo>
                    <a:pt x="164922" y="400011"/>
                  </a:lnTo>
                  <a:lnTo>
                    <a:pt x="162204" y="382752"/>
                  </a:lnTo>
                  <a:lnTo>
                    <a:pt x="160121" y="372046"/>
                  </a:lnTo>
                  <a:lnTo>
                    <a:pt x="157619" y="363474"/>
                  </a:lnTo>
                  <a:lnTo>
                    <a:pt x="153631" y="352552"/>
                  </a:lnTo>
                  <a:lnTo>
                    <a:pt x="92633" y="174028"/>
                  </a:lnTo>
                  <a:lnTo>
                    <a:pt x="86169" y="159550"/>
                  </a:lnTo>
                  <a:lnTo>
                    <a:pt x="76530" y="149733"/>
                  </a:lnTo>
                  <a:lnTo>
                    <a:pt x="63080" y="144145"/>
                  </a:lnTo>
                  <a:lnTo>
                    <a:pt x="45186" y="142379"/>
                  </a:lnTo>
                  <a:lnTo>
                    <a:pt x="0" y="142379"/>
                  </a:lnTo>
                  <a:lnTo>
                    <a:pt x="0" y="214706"/>
                  </a:lnTo>
                  <a:lnTo>
                    <a:pt x="15824" y="214706"/>
                  </a:lnTo>
                  <a:lnTo>
                    <a:pt x="22593" y="216954"/>
                  </a:lnTo>
                  <a:lnTo>
                    <a:pt x="24853" y="226009"/>
                  </a:lnTo>
                  <a:lnTo>
                    <a:pt x="117475" y="479120"/>
                  </a:lnTo>
                  <a:lnTo>
                    <a:pt x="212369" y="479120"/>
                  </a:lnTo>
                  <a:lnTo>
                    <a:pt x="238429" y="400011"/>
                  </a:lnTo>
                  <a:lnTo>
                    <a:pt x="343408" y="81368"/>
                  </a:lnTo>
                  <a:lnTo>
                    <a:pt x="345617" y="74587"/>
                  </a:lnTo>
                  <a:lnTo>
                    <a:pt x="352412" y="70065"/>
                  </a:lnTo>
                  <a:lnTo>
                    <a:pt x="361480" y="70065"/>
                  </a:lnTo>
                  <a:lnTo>
                    <a:pt x="361480" y="12"/>
                  </a:lnTo>
                  <a:close/>
                </a:path>
                <a:path w="452119" h="479425">
                  <a:moveTo>
                    <a:pt x="451827" y="0"/>
                  </a:moveTo>
                  <a:lnTo>
                    <a:pt x="384048" y="0"/>
                  </a:lnTo>
                  <a:lnTo>
                    <a:pt x="384048" y="70065"/>
                  </a:lnTo>
                  <a:lnTo>
                    <a:pt x="451827" y="70065"/>
                  </a:lnTo>
                  <a:lnTo>
                    <a:pt x="451827" y="0"/>
                  </a:lnTo>
                  <a:close/>
                </a:path>
              </a:pathLst>
            </a:custGeom>
            <a:solidFill>
              <a:srgbClr val="EF8700"/>
            </a:solidFill>
          </p:spPr>
          <p:txBody>
            <a:bodyPr wrap="square" lIns="0" tIns="0" rIns="0" bIns="0" rtlCol="0"/>
            <a:lstStyle/>
            <a:p>
              <a:endParaRPr/>
            </a:p>
          </p:txBody>
        </p:sp>
        <p:sp>
          <p:nvSpPr>
            <p:cNvPr id="23" name="object 23"/>
            <p:cNvSpPr/>
            <p:nvPr/>
          </p:nvSpPr>
          <p:spPr>
            <a:xfrm>
              <a:off x="0" y="5871971"/>
              <a:ext cx="2159507" cy="986027"/>
            </a:xfrm>
            <a:prstGeom prst="rect">
              <a:avLst/>
            </a:prstGeom>
            <a:blipFill>
              <a:blip r:embed="rId4" cstate="print"/>
              <a:stretch>
                <a:fillRect/>
              </a:stretch>
            </a:blipFill>
          </p:spPr>
          <p:txBody>
            <a:bodyPr wrap="square" lIns="0" tIns="0" rIns="0" bIns="0" rtlCol="0"/>
            <a:lstStyle/>
            <a:p>
              <a:endParaRPr/>
            </a:p>
          </p:txBody>
        </p:sp>
      </p:grpSp>
      <p:sp>
        <p:nvSpPr>
          <p:cNvPr id="24" name="object 24"/>
          <p:cNvSpPr txBox="1"/>
          <p:nvPr/>
        </p:nvSpPr>
        <p:spPr>
          <a:xfrm>
            <a:off x="2467482" y="6612432"/>
            <a:ext cx="8594725" cy="208279"/>
          </a:xfrm>
          <a:prstGeom prst="rect">
            <a:avLst/>
          </a:prstGeom>
        </p:spPr>
        <p:txBody>
          <a:bodyPr vert="horz" wrap="square" lIns="0" tIns="12700" rIns="0" bIns="0" rtlCol="0">
            <a:spAutoFit/>
          </a:bodyPr>
          <a:lstStyle/>
          <a:p>
            <a:pPr marL="12700">
              <a:lnSpc>
                <a:spcPct val="100000"/>
              </a:lnSpc>
              <a:spcBef>
                <a:spcPts val="100"/>
              </a:spcBef>
            </a:pPr>
            <a:r>
              <a:rPr sz="1200" b="1" spc="35" dirty="0">
                <a:solidFill>
                  <a:srgbClr val="C00000"/>
                </a:solidFill>
                <a:latin typeface="Trebuchet MS"/>
                <a:cs typeface="Trebuchet MS"/>
              </a:rPr>
              <a:t>Approved</a:t>
            </a:r>
            <a:r>
              <a:rPr sz="1200" b="1" spc="-15" dirty="0">
                <a:solidFill>
                  <a:srgbClr val="C00000"/>
                </a:solidFill>
                <a:latin typeface="Trebuchet MS"/>
                <a:cs typeface="Trebuchet MS"/>
              </a:rPr>
              <a:t> </a:t>
            </a:r>
            <a:r>
              <a:rPr sz="1200" b="1" spc="35" dirty="0">
                <a:solidFill>
                  <a:srgbClr val="C00000"/>
                </a:solidFill>
                <a:latin typeface="Trebuchet MS"/>
                <a:cs typeface="Trebuchet MS"/>
              </a:rPr>
              <a:t>by</a:t>
            </a:r>
            <a:r>
              <a:rPr sz="1200" b="1" spc="-25" dirty="0">
                <a:solidFill>
                  <a:srgbClr val="C00000"/>
                </a:solidFill>
                <a:latin typeface="Trebuchet MS"/>
                <a:cs typeface="Trebuchet MS"/>
              </a:rPr>
              <a:t> </a:t>
            </a:r>
            <a:r>
              <a:rPr sz="1200" b="1" spc="80" dirty="0">
                <a:solidFill>
                  <a:srgbClr val="C00000"/>
                </a:solidFill>
                <a:latin typeface="Trebuchet MS"/>
                <a:cs typeface="Trebuchet MS"/>
              </a:rPr>
              <a:t>AICTE</a:t>
            </a:r>
            <a:r>
              <a:rPr sz="1200" b="1" spc="-40" dirty="0">
                <a:solidFill>
                  <a:srgbClr val="C00000"/>
                </a:solidFill>
                <a:latin typeface="Trebuchet MS"/>
                <a:cs typeface="Trebuchet MS"/>
              </a:rPr>
              <a:t> </a:t>
            </a:r>
            <a:r>
              <a:rPr sz="1200" b="1" spc="20" dirty="0">
                <a:solidFill>
                  <a:srgbClr val="C00000"/>
                </a:solidFill>
                <a:latin typeface="Trebuchet MS"/>
                <a:cs typeface="Trebuchet MS"/>
              </a:rPr>
              <a:t>|Affiliated</a:t>
            </a:r>
            <a:r>
              <a:rPr sz="1200" b="1" spc="-15" dirty="0">
                <a:solidFill>
                  <a:srgbClr val="C00000"/>
                </a:solidFill>
                <a:latin typeface="Trebuchet MS"/>
                <a:cs typeface="Trebuchet MS"/>
              </a:rPr>
              <a:t> </a:t>
            </a:r>
            <a:r>
              <a:rPr sz="1200" b="1" spc="20" dirty="0">
                <a:solidFill>
                  <a:srgbClr val="C00000"/>
                </a:solidFill>
                <a:latin typeface="Trebuchet MS"/>
                <a:cs typeface="Trebuchet MS"/>
              </a:rPr>
              <a:t>to</a:t>
            </a:r>
            <a:r>
              <a:rPr sz="1200" b="1" spc="-10" dirty="0">
                <a:solidFill>
                  <a:srgbClr val="C00000"/>
                </a:solidFill>
                <a:latin typeface="Trebuchet MS"/>
                <a:cs typeface="Trebuchet MS"/>
              </a:rPr>
              <a:t> </a:t>
            </a:r>
            <a:r>
              <a:rPr sz="1200" b="1" spc="70" dirty="0">
                <a:solidFill>
                  <a:srgbClr val="C00000"/>
                </a:solidFill>
                <a:latin typeface="Trebuchet MS"/>
                <a:cs typeface="Trebuchet MS"/>
              </a:rPr>
              <a:t>VTU</a:t>
            </a:r>
            <a:r>
              <a:rPr sz="1200" b="1" spc="-10" dirty="0">
                <a:solidFill>
                  <a:srgbClr val="C00000"/>
                </a:solidFill>
                <a:latin typeface="Trebuchet MS"/>
                <a:cs typeface="Trebuchet MS"/>
              </a:rPr>
              <a:t> </a:t>
            </a:r>
            <a:r>
              <a:rPr sz="1200" b="1" spc="-125" dirty="0">
                <a:solidFill>
                  <a:srgbClr val="C00000"/>
                </a:solidFill>
                <a:latin typeface="Trebuchet MS"/>
                <a:cs typeface="Trebuchet MS"/>
              </a:rPr>
              <a:t>|</a:t>
            </a:r>
            <a:r>
              <a:rPr sz="1200" b="1" spc="-20" dirty="0">
                <a:solidFill>
                  <a:srgbClr val="C00000"/>
                </a:solidFill>
                <a:latin typeface="Trebuchet MS"/>
                <a:cs typeface="Trebuchet MS"/>
              </a:rPr>
              <a:t> </a:t>
            </a:r>
            <a:r>
              <a:rPr sz="1200" b="1" spc="25" dirty="0">
                <a:solidFill>
                  <a:srgbClr val="C00000"/>
                </a:solidFill>
                <a:latin typeface="Trebuchet MS"/>
                <a:cs typeface="Trebuchet MS"/>
              </a:rPr>
              <a:t>Recognized</a:t>
            </a:r>
            <a:r>
              <a:rPr sz="1200" b="1" spc="-35" dirty="0">
                <a:solidFill>
                  <a:srgbClr val="C00000"/>
                </a:solidFill>
                <a:latin typeface="Trebuchet MS"/>
                <a:cs typeface="Trebuchet MS"/>
              </a:rPr>
              <a:t> </a:t>
            </a:r>
            <a:r>
              <a:rPr sz="1200" b="1" spc="35" dirty="0">
                <a:solidFill>
                  <a:srgbClr val="C00000"/>
                </a:solidFill>
                <a:latin typeface="Trebuchet MS"/>
                <a:cs typeface="Trebuchet MS"/>
              </a:rPr>
              <a:t>by</a:t>
            </a:r>
            <a:r>
              <a:rPr sz="1200" b="1" spc="-25" dirty="0">
                <a:solidFill>
                  <a:srgbClr val="C00000"/>
                </a:solidFill>
                <a:latin typeface="Trebuchet MS"/>
                <a:cs typeface="Trebuchet MS"/>
              </a:rPr>
              <a:t> </a:t>
            </a:r>
            <a:r>
              <a:rPr sz="1200" b="1" spc="60" dirty="0">
                <a:solidFill>
                  <a:srgbClr val="C00000"/>
                </a:solidFill>
                <a:latin typeface="Trebuchet MS"/>
                <a:cs typeface="Trebuchet MS"/>
              </a:rPr>
              <a:t>UGC</a:t>
            </a:r>
            <a:r>
              <a:rPr sz="1200" b="1" spc="-15" dirty="0">
                <a:solidFill>
                  <a:srgbClr val="C00000"/>
                </a:solidFill>
                <a:latin typeface="Trebuchet MS"/>
                <a:cs typeface="Trebuchet MS"/>
              </a:rPr>
              <a:t> </a:t>
            </a:r>
            <a:r>
              <a:rPr sz="1200" b="1" spc="55" dirty="0">
                <a:solidFill>
                  <a:srgbClr val="C00000"/>
                </a:solidFill>
                <a:latin typeface="Trebuchet MS"/>
                <a:cs typeface="Trebuchet MS"/>
              </a:rPr>
              <a:t>with</a:t>
            </a:r>
            <a:r>
              <a:rPr sz="1200" b="1" spc="-20" dirty="0">
                <a:solidFill>
                  <a:srgbClr val="C00000"/>
                </a:solidFill>
                <a:latin typeface="Trebuchet MS"/>
                <a:cs typeface="Trebuchet MS"/>
              </a:rPr>
              <a:t> </a:t>
            </a:r>
            <a:r>
              <a:rPr sz="1200" b="1" spc="60" dirty="0">
                <a:solidFill>
                  <a:srgbClr val="C00000"/>
                </a:solidFill>
                <a:latin typeface="Trebuchet MS"/>
                <a:cs typeface="Trebuchet MS"/>
              </a:rPr>
              <a:t>2(f)</a:t>
            </a:r>
            <a:r>
              <a:rPr sz="1200" b="1" spc="-15" dirty="0">
                <a:solidFill>
                  <a:srgbClr val="C00000"/>
                </a:solidFill>
                <a:latin typeface="Trebuchet MS"/>
                <a:cs typeface="Trebuchet MS"/>
              </a:rPr>
              <a:t> </a:t>
            </a:r>
            <a:r>
              <a:rPr sz="1200" b="1" spc="50" dirty="0">
                <a:solidFill>
                  <a:srgbClr val="C00000"/>
                </a:solidFill>
                <a:latin typeface="Trebuchet MS"/>
                <a:cs typeface="Trebuchet MS"/>
              </a:rPr>
              <a:t>&amp;</a:t>
            </a:r>
            <a:r>
              <a:rPr sz="1200" b="1" spc="-25" dirty="0">
                <a:solidFill>
                  <a:srgbClr val="C00000"/>
                </a:solidFill>
                <a:latin typeface="Trebuchet MS"/>
                <a:cs typeface="Trebuchet MS"/>
              </a:rPr>
              <a:t> </a:t>
            </a:r>
            <a:r>
              <a:rPr sz="1200" b="1" spc="30" dirty="0">
                <a:solidFill>
                  <a:srgbClr val="C00000"/>
                </a:solidFill>
                <a:latin typeface="Trebuchet MS"/>
                <a:cs typeface="Trebuchet MS"/>
              </a:rPr>
              <a:t>12(B)</a:t>
            </a:r>
            <a:r>
              <a:rPr sz="1200" b="1" dirty="0">
                <a:solidFill>
                  <a:srgbClr val="C00000"/>
                </a:solidFill>
                <a:latin typeface="Trebuchet MS"/>
                <a:cs typeface="Trebuchet MS"/>
              </a:rPr>
              <a:t> </a:t>
            </a:r>
            <a:r>
              <a:rPr sz="1200" b="1" spc="50" dirty="0">
                <a:solidFill>
                  <a:srgbClr val="C00000"/>
                </a:solidFill>
                <a:latin typeface="Trebuchet MS"/>
                <a:cs typeface="Trebuchet MS"/>
              </a:rPr>
              <a:t>status</a:t>
            </a:r>
            <a:r>
              <a:rPr sz="1200" b="1" dirty="0">
                <a:solidFill>
                  <a:srgbClr val="C00000"/>
                </a:solidFill>
                <a:latin typeface="Trebuchet MS"/>
                <a:cs typeface="Trebuchet MS"/>
              </a:rPr>
              <a:t> |Accredited</a:t>
            </a:r>
            <a:r>
              <a:rPr sz="1200" b="1" spc="-20" dirty="0">
                <a:solidFill>
                  <a:srgbClr val="C00000"/>
                </a:solidFill>
                <a:latin typeface="Trebuchet MS"/>
                <a:cs typeface="Trebuchet MS"/>
              </a:rPr>
              <a:t> </a:t>
            </a:r>
            <a:r>
              <a:rPr sz="1200" b="1" spc="35" dirty="0">
                <a:solidFill>
                  <a:srgbClr val="C00000"/>
                </a:solidFill>
                <a:latin typeface="Trebuchet MS"/>
                <a:cs typeface="Trebuchet MS"/>
              </a:rPr>
              <a:t>by</a:t>
            </a:r>
            <a:r>
              <a:rPr sz="1200" b="1" spc="-25" dirty="0">
                <a:solidFill>
                  <a:srgbClr val="C00000"/>
                </a:solidFill>
                <a:latin typeface="Trebuchet MS"/>
                <a:cs typeface="Trebuchet MS"/>
              </a:rPr>
              <a:t> </a:t>
            </a:r>
            <a:r>
              <a:rPr sz="1200" b="1" spc="90" dirty="0">
                <a:solidFill>
                  <a:srgbClr val="C00000"/>
                </a:solidFill>
                <a:latin typeface="Trebuchet MS"/>
                <a:cs typeface="Trebuchet MS"/>
              </a:rPr>
              <a:t>NBA</a:t>
            </a:r>
            <a:r>
              <a:rPr sz="1200" b="1" spc="-15" dirty="0">
                <a:solidFill>
                  <a:srgbClr val="C00000"/>
                </a:solidFill>
                <a:latin typeface="Trebuchet MS"/>
                <a:cs typeface="Trebuchet MS"/>
              </a:rPr>
              <a:t> </a:t>
            </a:r>
            <a:r>
              <a:rPr sz="1200" b="1" spc="50" dirty="0">
                <a:solidFill>
                  <a:srgbClr val="C00000"/>
                </a:solidFill>
                <a:latin typeface="Trebuchet MS"/>
                <a:cs typeface="Trebuchet MS"/>
              </a:rPr>
              <a:t>and</a:t>
            </a:r>
            <a:r>
              <a:rPr sz="1200" b="1" spc="-20" dirty="0">
                <a:solidFill>
                  <a:srgbClr val="C00000"/>
                </a:solidFill>
                <a:latin typeface="Trebuchet MS"/>
                <a:cs typeface="Trebuchet MS"/>
              </a:rPr>
              <a:t> </a:t>
            </a:r>
            <a:r>
              <a:rPr sz="1200" b="1" spc="65" dirty="0">
                <a:solidFill>
                  <a:srgbClr val="C00000"/>
                </a:solidFill>
                <a:latin typeface="Trebuchet MS"/>
                <a:cs typeface="Trebuchet MS"/>
              </a:rPr>
              <a:t>NAAC</a:t>
            </a:r>
            <a:endParaRPr sz="1200">
              <a:latin typeface="Trebuchet MS"/>
              <a:cs typeface="Trebuchet MS"/>
            </a:endParaRPr>
          </a:p>
        </p:txBody>
      </p:sp>
      <p:sp>
        <p:nvSpPr>
          <p:cNvPr id="25" name="object 25"/>
          <p:cNvSpPr txBox="1">
            <a:spLocks noGrp="1"/>
          </p:cNvSpPr>
          <p:nvPr>
            <p:ph type="title"/>
          </p:nvPr>
        </p:nvSpPr>
        <p:spPr>
          <a:xfrm>
            <a:off x="4313682" y="298450"/>
            <a:ext cx="4830318" cy="382156"/>
          </a:xfrm>
          <a:prstGeom prst="rect">
            <a:avLst/>
          </a:prstGeom>
        </p:spPr>
        <p:txBody>
          <a:bodyPr vert="horz" wrap="square" lIns="0" tIns="12700" rIns="0" bIns="0" rtlCol="0">
            <a:spAutoFit/>
          </a:bodyPr>
          <a:lstStyle/>
          <a:p>
            <a:pPr marL="12700">
              <a:lnSpc>
                <a:spcPct val="100000"/>
              </a:lnSpc>
              <a:spcBef>
                <a:spcPts val="100"/>
              </a:spcBef>
            </a:pPr>
            <a:r>
              <a:rPr lang="en-IN" sz="2400" spc="-10" smtClean="0"/>
              <a:t>SEQUENCE DIAGRAMM</a:t>
            </a:r>
            <a:endParaRPr sz="2400"/>
          </a:p>
        </p:txBody>
      </p:sp>
      <p:pic>
        <p:nvPicPr>
          <p:cNvPr id="44" name="Picture 43"/>
          <p:cNvPicPr/>
          <p:nvPr/>
        </p:nvPicPr>
        <p:blipFill>
          <a:blip r:embed="rId5"/>
          <a:srcRect/>
          <a:stretch>
            <a:fillRect/>
          </a:stretch>
        </p:blipFill>
        <p:spPr bwMode="auto">
          <a:xfrm>
            <a:off x="3857942" y="868045"/>
            <a:ext cx="4476115" cy="5121910"/>
          </a:xfrm>
          <a:prstGeom prst="rect">
            <a:avLst/>
          </a:prstGeom>
          <a:noFill/>
          <a:ln w="9525">
            <a:noFill/>
            <a:miter lim="800000"/>
            <a:headEnd/>
            <a:tailEnd/>
          </a:ln>
        </p:spPr>
      </p:pic>
    </p:spTree>
    <p:extLst>
      <p:ext uri="{BB962C8B-B14F-4D97-AF65-F5344CB8AC3E}">
        <p14:creationId xmlns:p14="http://schemas.microsoft.com/office/powerpoint/2010/main" val="40458557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62400" y="235458"/>
            <a:ext cx="5715000" cy="369332"/>
          </a:xfrm>
        </p:spPr>
        <p:txBody>
          <a:bodyPr/>
          <a:lstStyle/>
          <a:p>
            <a:r>
              <a:rPr lang="en-IN" sz="2400" smtClean="0"/>
              <a:t>  SYSTEM REQUIREMENTS</a:t>
            </a:r>
            <a:endParaRPr lang="en-IN" sz="2400"/>
          </a:p>
        </p:txBody>
      </p:sp>
      <p:sp>
        <p:nvSpPr>
          <p:cNvPr id="3" name="TextBox 2"/>
          <p:cNvSpPr txBox="1"/>
          <p:nvPr/>
        </p:nvSpPr>
        <p:spPr>
          <a:xfrm>
            <a:off x="1579228" y="1143000"/>
            <a:ext cx="7162800" cy="4524315"/>
          </a:xfrm>
          <a:prstGeom prst="rect">
            <a:avLst/>
          </a:prstGeom>
          <a:noFill/>
        </p:spPr>
        <p:txBody>
          <a:bodyPr wrap="square" rtlCol="0">
            <a:spAutoFit/>
          </a:bodyPr>
          <a:lstStyle/>
          <a:p>
            <a:r>
              <a:rPr lang="en-IN" b="1" smtClean="0"/>
              <a:t>HARDWARE  REQUIREMENTS</a:t>
            </a:r>
          </a:p>
          <a:p>
            <a:pPr marL="285750" indent="-285750">
              <a:buFont typeface="Arial" pitchFamily="34" charset="0"/>
              <a:buChar char="•"/>
            </a:pPr>
            <a:r>
              <a:rPr lang="en-IN" smtClean="0"/>
              <a:t>System : Pentium IV 2.4 Ghz</a:t>
            </a:r>
          </a:p>
          <a:p>
            <a:pPr marL="285750" indent="-285750">
              <a:buFont typeface="Arial" pitchFamily="34" charset="0"/>
              <a:buChar char="•"/>
            </a:pPr>
            <a:r>
              <a:rPr lang="en-IN" smtClean="0"/>
              <a:t>Ram :  4GB</a:t>
            </a:r>
          </a:p>
          <a:p>
            <a:pPr marL="285750" indent="-285750">
              <a:buFont typeface="Arial" pitchFamily="34" charset="0"/>
              <a:buChar char="•"/>
            </a:pPr>
            <a:r>
              <a:rPr lang="en-IN" smtClean="0"/>
              <a:t>Hard disk : 500GB</a:t>
            </a:r>
          </a:p>
          <a:p>
            <a:r>
              <a:rPr lang="en-IN" smtClean="0"/>
              <a:t>Any desktop/laptop system with above configuration or higher level </a:t>
            </a:r>
          </a:p>
          <a:p>
            <a:endParaRPr lang="en-IN"/>
          </a:p>
          <a:p>
            <a:r>
              <a:rPr lang="en-IN" b="1" smtClean="0"/>
              <a:t>SYSTEM REQUIREMENTS </a:t>
            </a:r>
          </a:p>
          <a:p>
            <a:pPr marL="285750" indent="-285750">
              <a:buFont typeface="Arial" pitchFamily="34" charset="0"/>
              <a:buChar char="•"/>
            </a:pPr>
            <a:r>
              <a:rPr lang="en-US"/>
              <a:t> </a:t>
            </a:r>
            <a:r>
              <a:rPr lang="en-US" smtClean="0"/>
              <a:t>      Operating </a:t>
            </a:r>
            <a:r>
              <a:rPr lang="en-US"/>
              <a:t>system 		: 	Windows XP / </a:t>
            </a:r>
            <a:r>
              <a:rPr lang="en-US" smtClean="0"/>
              <a:t>7</a:t>
            </a:r>
            <a:endParaRPr lang="en-IN" sz="1400"/>
          </a:p>
          <a:p>
            <a:pPr marL="285750" indent="-285750">
              <a:buFont typeface="Arial" pitchFamily="34" charset="0"/>
              <a:buChar char="•"/>
            </a:pPr>
            <a:r>
              <a:rPr lang="en-IN" sz="1400"/>
              <a:t> </a:t>
            </a:r>
            <a:r>
              <a:rPr lang="en-IN" sz="1400" smtClean="0"/>
              <a:t>        </a:t>
            </a:r>
            <a:r>
              <a:rPr lang="en-US" smtClean="0"/>
              <a:t>Coding </a:t>
            </a:r>
            <a:r>
              <a:rPr lang="en-US"/>
              <a:t>Language 		: 	Java (Jdk 1.7) </a:t>
            </a:r>
            <a:endParaRPr lang="en-IN" sz="1400"/>
          </a:p>
          <a:p>
            <a:pPr marL="285750" indent="-285750">
              <a:buFont typeface="Arial" pitchFamily="34" charset="0"/>
              <a:buChar char="•"/>
            </a:pPr>
            <a:r>
              <a:rPr lang="en-IN" sz="1400"/>
              <a:t> </a:t>
            </a:r>
            <a:r>
              <a:rPr lang="en-IN" sz="1400" smtClean="0"/>
              <a:t>        </a:t>
            </a:r>
            <a:r>
              <a:rPr lang="en-US" smtClean="0"/>
              <a:t>Web </a:t>
            </a:r>
            <a:r>
              <a:rPr lang="en-US"/>
              <a:t>Technology 		: 	Servlet, </a:t>
            </a:r>
            <a:r>
              <a:rPr lang="en-US" smtClean="0"/>
              <a:t>JSP</a:t>
            </a:r>
            <a:endParaRPr lang="en-IN" sz="1400"/>
          </a:p>
          <a:p>
            <a:pPr marL="285750" indent="-285750">
              <a:buFont typeface="Arial" pitchFamily="34" charset="0"/>
              <a:buChar char="•"/>
            </a:pPr>
            <a:r>
              <a:rPr lang="en-IN" sz="1400"/>
              <a:t> </a:t>
            </a:r>
            <a:r>
              <a:rPr lang="en-IN" sz="1400" smtClean="0"/>
              <a:t>        </a:t>
            </a:r>
            <a:r>
              <a:rPr lang="en-US" smtClean="0"/>
              <a:t>Web </a:t>
            </a:r>
            <a:r>
              <a:rPr lang="en-US"/>
              <a:t>Server	 		: 	TomCAT </a:t>
            </a:r>
            <a:r>
              <a:rPr lang="en-US" smtClean="0"/>
              <a:t>7.0</a:t>
            </a:r>
            <a:endParaRPr lang="en-IN" sz="1400"/>
          </a:p>
          <a:p>
            <a:pPr marL="285750" indent="-285750">
              <a:buFont typeface="Arial" pitchFamily="34" charset="0"/>
              <a:buChar char="•"/>
            </a:pPr>
            <a:r>
              <a:rPr lang="en-IN" sz="1400" smtClean="0"/>
              <a:t>         </a:t>
            </a:r>
            <a:r>
              <a:rPr lang="en-US" smtClean="0"/>
              <a:t>IDE		 		: 	Eclipse Galileo</a:t>
            </a:r>
            <a:endParaRPr lang="en-IN" sz="1400"/>
          </a:p>
          <a:p>
            <a:pPr marL="285750" indent="-285750">
              <a:buFont typeface="Arial" pitchFamily="34" charset="0"/>
              <a:buChar char="•"/>
            </a:pPr>
            <a:r>
              <a:rPr lang="en-IN" sz="1400" smtClean="0"/>
              <a:t>         </a:t>
            </a:r>
            <a:r>
              <a:rPr lang="en-US" smtClean="0"/>
              <a:t>Database</a:t>
            </a:r>
            <a:r>
              <a:rPr lang="en-US"/>
              <a:t>	 		: 	My-SQL 5.0 </a:t>
            </a:r>
            <a:endParaRPr lang="en-IN" sz="1400"/>
          </a:p>
          <a:p>
            <a:pPr marL="285750" indent="-285750">
              <a:buFont typeface="Arial" pitchFamily="34" charset="0"/>
              <a:buChar char="•"/>
            </a:pPr>
            <a:r>
              <a:rPr lang="en-IN" sz="1400"/>
              <a:t> </a:t>
            </a:r>
            <a:r>
              <a:rPr lang="en-IN" sz="1400" smtClean="0"/>
              <a:t>        </a:t>
            </a:r>
            <a:r>
              <a:rPr lang="en-US" smtClean="0"/>
              <a:t>UGI </a:t>
            </a:r>
            <a:r>
              <a:rPr lang="en-US"/>
              <a:t>for DB	 		: 	SQLyog </a:t>
            </a:r>
            <a:endParaRPr lang="en-IN" sz="1400"/>
          </a:p>
          <a:p>
            <a:pPr marL="285750" indent="-285750">
              <a:buFont typeface="Arial" pitchFamily="34" charset="0"/>
              <a:buChar char="•"/>
            </a:pPr>
            <a:r>
              <a:rPr lang="en-IN" sz="1400"/>
              <a:t> </a:t>
            </a:r>
            <a:r>
              <a:rPr lang="en-IN" sz="1400" smtClean="0"/>
              <a:t>       </a:t>
            </a:r>
            <a:r>
              <a:rPr lang="en-US" smtClean="0"/>
              <a:t>JDBC </a:t>
            </a:r>
            <a:r>
              <a:rPr lang="en-US"/>
              <a:t>Connection 		: 	Type 4 - Native Driv</a:t>
            </a:r>
            <a:r>
              <a:rPr lang="en-US" b="1"/>
              <a:t>e</a:t>
            </a:r>
            <a:endParaRPr lang="en-IN" sz="1400"/>
          </a:p>
          <a:p>
            <a:pPr marL="285750" indent="-285750">
              <a:buFont typeface="Arial" pitchFamily="34" charset="0"/>
              <a:buChar char="•"/>
            </a:pPr>
            <a:endParaRPr lang="en-IN" b="1"/>
          </a:p>
        </p:txBody>
      </p:sp>
    </p:spTree>
    <p:extLst>
      <p:ext uri="{BB962C8B-B14F-4D97-AF65-F5344CB8AC3E}">
        <p14:creationId xmlns:p14="http://schemas.microsoft.com/office/powerpoint/2010/main" val="38197564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43400" y="533400"/>
            <a:ext cx="3819398" cy="369332"/>
          </a:xfrm>
        </p:spPr>
        <p:txBody>
          <a:bodyPr/>
          <a:lstStyle/>
          <a:p>
            <a:r>
              <a:rPr lang="en-IN" sz="2400" smtClean="0"/>
              <a:t>      ADVANTAGES</a:t>
            </a:r>
            <a:endParaRPr lang="en-IN" sz="2400"/>
          </a:p>
        </p:txBody>
      </p:sp>
      <p:sp>
        <p:nvSpPr>
          <p:cNvPr id="3" name="TextBox 2"/>
          <p:cNvSpPr txBox="1"/>
          <p:nvPr/>
        </p:nvSpPr>
        <p:spPr>
          <a:xfrm>
            <a:off x="1524000" y="1981200"/>
            <a:ext cx="7924800" cy="2031325"/>
          </a:xfrm>
          <a:prstGeom prst="rect">
            <a:avLst/>
          </a:prstGeom>
          <a:noFill/>
        </p:spPr>
        <p:txBody>
          <a:bodyPr wrap="square" rtlCol="0">
            <a:spAutoFit/>
          </a:bodyPr>
          <a:lstStyle/>
          <a:p>
            <a:pPr marL="285750" lvl="0" indent="-285750">
              <a:buFont typeface="Wingdings" pitchFamily="2" charset="2"/>
              <a:buChar char="Ø"/>
            </a:pPr>
            <a:r>
              <a:rPr lang="en-US"/>
              <a:t>To provide an accurate prediction of housing</a:t>
            </a:r>
            <a:r>
              <a:rPr lang="en-US" smtClean="0"/>
              <a:t>.</a:t>
            </a:r>
          </a:p>
          <a:p>
            <a:pPr marL="285750" lvl="0" indent="-285750">
              <a:buFont typeface="Wingdings" pitchFamily="2" charset="2"/>
              <a:buChar char="Ø"/>
            </a:pPr>
            <a:endParaRPr lang="en-IN"/>
          </a:p>
          <a:p>
            <a:pPr marL="285750" lvl="0" indent="-285750">
              <a:buFont typeface="Wingdings" pitchFamily="2" charset="2"/>
              <a:buChar char="Ø"/>
            </a:pPr>
            <a:r>
              <a:rPr lang="en-US"/>
              <a:t>The system makes optimal use of </a:t>
            </a:r>
            <a:r>
              <a:rPr lang="en-US" smtClean="0"/>
              <a:t>Logistic </a:t>
            </a:r>
            <a:r>
              <a:rPr lang="en-US"/>
              <a:t>Regression, </a:t>
            </a:r>
            <a:r>
              <a:rPr lang="en-US" smtClean="0"/>
              <a:t>Collaborative filtering.</a:t>
            </a:r>
          </a:p>
          <a:p>
            <a:pPr marL="285750" lvl="0" indent="-285750">
              <a:buFont typeface="Wingdings" pitchFamily="2" charset="2"/>
              <a:buChar char="Ø"/>
            </a:pPr>
            <a:endParaRPr lang="en-IN"/>
          </a:p>
          <a:p>
            <a:pPr marL="285750" lvl="0" indent="-285750">
              <a:buFont typeface="Wingdings" pitchFamily="2" charset="2"/>
              <a:buChar char="Ø"/>
            </a:pPr>
            <a:r>
              <a:rPr lang="en-US"/>
              <a:t>The efficiency of the algorithm has been further increased with use of Neural networks.</a:t>
            </a:r>
            <a:endParaRPr lang="en-IN"/>
          </a:p>
          <a:p>
            <a:endParaRPr lang="en-IN"/>
          </a:p>
        </p:txBody>
      </p:sp>
    </p:spTree>
    <p:extLst>
      <p:ext uri="{BB962C8B-B14F-4D97-AF65-F5344CB8AC3E}">
        <p14:creationId xmlns:p14="http://schemas.microsoft.com/office/powerpoint/2010/main" val="3414368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300" y="235458"/>
            <a:ext cx="3819398" cy="430887"/>
          </a:xfrm>
        </p:spPr>
        <p:txBody>
          <a:bodyPr/>
          <a:lstStyle/>
          <a:p>
            <a:r>
              <a:rPr lang="en-IN" smtClean="0"/>
              <a:t>         OUTPUT</a:t>
            </a:r>
            <a:endParaRPr lang="en-IN"/>
          </a:p>
        </p:txBody>
      </p:sp>
      <p:pic>
        <p:nvPicPr>
          <p:cNvPr id="4" name="Picture 3"/>
          <p:cNvPicPr/>
          <p:nvPr/>
        </p:nvPicPr>
        <p:blipFill>
          <a:blip r:embed="rId2"/>
          <a:stretch>
            <a:fillRect/>
          </a:stretch>
        </p:blipFill>
        <p:spPr>
          <a:xfrm>
            <a:off x="2286000" y="1905000"/>
            <a:ext cx="6934200" cy="3505200"/>
          </a:xfrm>
          <a:prstGeom prst="rect">
            <a:avLst/>
          </a:prstGeom>
        </p:spPr>
      </p:pic>
      <p:sp>
        <p:nvSpPr>
          <p:cNvPr id="6" name="TextBox 5"/>
          <p:cNvSpPr txBox="1"/>
          <p:nvPr/>
        </p:nvSpPr>
        <p:spPr>
          <a:xfrm>
            <a:off x="990600" y="929563"/>
            <a:ext cx="9677400" cy="369332"/>
          </a:xfrm>
          <a:prstGeom prst="rect">
            <a:avLst/>
          </a:prstGeom>
          <a:noFill/>
        </p:spPr>
        <p:txBody>
          <a:bodyPr wrap="square" rtlCol="0">
            <a:spAutoFit/>
          </a:bodyPr>
          <a:lstStyle/>
          <a:p>
            <a:r>
              <a:rPr lang="en-IN" b="1" smtClean="0"/>
              <a:t>  Home Page</a:t>
            </a:r>
            <a:endParaRPr lang="en-IN" b="1"/>
          </a:p>
        </p:txBody>
      </p:sp>
    </p:spTree>
    <p:extLst>
      <p:ext uri="{BB962C8B-B14F-4D97-AF65-F5344CB8AC3E}">
        <p14:creationId xmlns:p14="http://schemas.microsoft.com/office/powerpoint/2010/main" val="38310522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300" y="235458"/>
            <a:ext cx="3819398" cy="430887"/>
          </a:xfrm>
        </p:spPr>
        <p:txBody>
          <a:bodyPr/>
          <a:lstStyle/>
          <a:p>
            <a:r>
              <a:rPr lang="en-IN" smtClean="0"/>
              <a:t>        OUTPUT</a:t>
            </a:r>
            <a:endParaRPr lang="en-IN"/>
          </a:p>
        </p:txBody>
      </p:sp>
      <p:pic>
        <p:nvPicPr>
          <p:cNvPr id="3" name="Picture 2"/>
          <p:cNvPicPr/>
          <p:nvPr/>
        </p:nvPicPr>
        <p:blipFill>
          <a:blip r:embed="rId2"/>
          <a:stretch>
            <a:fillRect/>
          </a:stretch>
        </p:blipFill>
        <p:spPr>
          <a:xfrm>
            <a:off x="2209800" y="2057400"/>
            <a:ext cx="7315200" cy="3505200"/>
          </a:xfrm>
          <a:prstGeom prst="rect">
            <a:avLst/>
          </a:prstGeom>
        </p:spPr>
      </p:pic>
      <p:sp>
        <p:nvSpPr>
          <p:cNvPr id="4" name="TextBox 3"/>
          <p:cNvSpPr txBox="1"/>
          <p:nvPr/>
        </p:nvSpPr>
        <p:spPr>
          <a:xfrm>
            <a:off x="1295400" y="1034534"/>
            <a:ext cx="3200400" cy="369332"/>
          </a:xfrm>
          <a:prstGeom prst="rect">
            <a:avLst/>
          </a:prstGeom>
          <a:noFill/>
        </p:spPr>
        <p:txBody>
          <a:bodyPr wrap="square" rtlCol="0">
            <a:spAutoFit/>
          </a:bodyPr>
          <a:lstStyle/>
          <a:p>
            <a:r>
              <a:rPr lang="en-IN" b="1" smtClean="0"/>
              <a:t>Admin Login</a:t>
            </a:r>
            <a:endParaRPr lang="en-IN" b="1"/>
          </a:p>
        </p:txBody>
      </p:sp>
    </p:spTree>
    <p:extLst>
      <p:ext uri="{BB962C8B-B14F-4D97-AF65-F5344CB8AC3E}">
        <p14:creationId xmlns:p14="http://schemas.microsoft.com/office/powerpoint/2010/main" val="37661104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object 7"/>
          <p:cNvGrpSpPr/>
          <p:nvPr/>
        </p:nvGrpSpPr>
        <p:grpSpPr>
          <a:xfrm>
            <a:off x="19113" y="5803363"/>
            <a:ext cx="2038288" cy="1020396"/>
            <a:chOff x="0" y="5871971"/>
            <a:chExt cx="2159635" cy="986155"/>
          </a:xfrm>
        </p:grpSpPr>
        <p:sp>
          <p:nvSpPr>
            <p:cNvPr id="8" name="object 8"/>
            <p:cNvSpPr/>
            <p:nvPr/>
          </p:nvSpPr>
          <p:spPr>
            <a:xfrm>
              <a:off x="719328" y="6099047"/>
              <a:ext cx="451484" cy="478155"/>
            </a:xfrm>
            <a:custGeom>
              <a:avLst/>
              <a:gdLst/>
              <a:ahLst/>
              <a:cxnLst/>
              <a:rect l="l" t="t" r="r" b="b"/>
              <a:pathLst>
                <a:path w="451484" h="478154">
                  <a:moveTo>
                    <a:pt x="361162" y="0"/>
                  </a:moveTo>
                  <a:lnTo>
                    <a:pt x="329552" y="0"/>
                  </a:lnTo>
                  <a:lnTo>
                    <a:pt x="312928" y="1447"/>
                  </a:lnTo>
                  <a:lnTo>
                    <a:pt x="282168" y="31559"/>
                  </a:lnTo>
                  <a:lnTo>
                    <a:pt x="178320" y="351701"/>
                  </a:lnTo>
                  <a:lnTo>
                    <a:pt x="167843" y="394169"/>
                  </a:lnTo>
                  <a:lnTo>
                    <a:pt x="167030" y="399034"/>
                  </a:lnTo>
                  <a:lnTo>
                    <a:pt x="164782" y="399034"/>
                  </a:lnTo>
                  <a:lnTo>
                    <a:pt x="153492" y="351701"/>
                  </a:lnTo>
                  <a:lnTo>
                    <a:pt x="92544" y="173583"/>
                  </a:lnTo>
                  <a:lnTo>
                    <a:pt x="63017" y="143789"/>
                  </a:lnTo>
                  <a:lnTo>
                    <a:pt x="45148" y="142024"/>
                  </a:lnTo>
                  <a:lnTo>
                    <a:pt x="0" y="142024"/>
                  </a:lnTo>
                  <a:lnTo>
                    <a:pt x="0" y="214160"/>
                  </a:lnTo>
                  <a:lnTo>
                    <a:pt x="15798" y="214160"/>
                  </a:lnTo>
                  <a:lnTo>
                    <a:pt x="22567" y="216420"/>
                  </a:lnTo>
                  <a:lnTo>
                    <a:pt x="24828" y="225437"/>
                  </a:lnTo>
                  <a:lnTo>
                    <a:pt x="117373" y="477926"/>
                  </a:lnTo>
                  <a:lnTo>
                    <a:pt x="212178" y="477926"/>
                  </a:lnTo>
                  <a:lnTo>
                    <a:pt x="238213" y="399034"/>
                  </a:lnTo>
                  <a:lnTo>
                    <a:pt x="345313" y="74396"/>
                  </a:lnTo>
                  <a:lnTo>
                    <a:pt x="352094" y="69888"/>
                  </a:lnTo>
                  <a:lnTo>
                    <a:pt x="361162" y="69888"/>
                  </a:lnTo>
                  <a:lnTo>
                    <a:pt x="361162" y="0"/>
                  </a:lnTo>
                  <a:close/>
                </a:path>
                <a:path w="451484" h="478154">
                  <a:moveTo>
                    <a:pt x="450900" y="0"/>
                  </a:moveTo>
                  <a:lnTo>
                    <a:pt x="384048" y="0"/>
                  </a:lnTo>
                  <a:lnTo>
                    <a:pt x="384048" y="69634"/>
                  </a:lnTo>
                  <a:lnTo>
                    <a:pt x="450900" y="69634"/>
                  </a:lnTo>
                  <a:lnTo>
                    <a:pt x="450900" y="0"/>
                  </a:lnTo>
                  <a:close/>
                </a:path>
              </a:pathLst>
            </a:custGeom>
            <a:solidFill>
              <a:srgbClr val="EE8600"/>
            </a:solidFill>
          </p:spPr>
          <p:txBody>
            <a:bodyPr wrap="square" lIns="0" tIns="0" rIns="0" bIns="0" rtlCol="0"/>
            <a:lstStyle/>
            <a:p>
              <a:endParaRPr/>
            </a:p>
          </p:txBody>
        </p:sp>
        <p:sp>
          <p:nvSpPr>
            <p:cNvPr id="9" name="object 9"/>
            <p:cNvSpPr/>
            <p:nvPr/>
          </p:nvSpPr>
          <p:spPr>
            <a:xfrm>
              <a:off x="0" y="5871971"/>
              <a:ext cx="2159507" cy="986027"/>
            </a:xfrm>
            <a:prstGeom prst="rect">
              <a:avLst/>
            </a:prstGeom>
            <a:blipFill>
              <a:blip r:embed="rId2" cstate="print"/>
              <a:stretch>
                <a:fillRect/>
              </a:stretch>
            </a:blipFill>
          </p:spPr>
          <p:txBody>
            <a:bodyPr wrap="square" lIns="0" tIns="0" rIns="0" bIns="0" rtlCol="0"/>
            <a:lstStyle/>
            <a:p>
              <a:endParaRPr/>
            </a:p>
          </p:txBody>
        </p:sp>
      </p:grpSp>
      <p:sp>
        <p:nvSpPr>
          <p:cNvPr id="10" name="object 10"/>
          <p:cNvSpPr txBox="1">
            <a:spLocks noGrp="1"/>
          </p:cNvSpPr>
          <p:nvPr>
            <p:ph type="title"/>
          </p:nvPr>
        </p:nvSpPr>
        <p:spPr>
          <a:xfrm>
            <a:off x="5029200" y="304800"/>
            <a:ext cx="2602230" cy="381515"/>
          </a:xfrm>
          <a:prstGeom prst="rect">
            <a:avLst/>
          </a:prstGeom>
        </p:spPr>
        <p:txBody>
          <a:bodyPr vert="horz" wrap="square" lIns="0" tIns="12065" rIns="0" bIns="0" rtlCol="0">
            <a:spAutoFit/>
          </a:bodyPr>
          <a:lstStyle/>
          <a:p>
            <a:pPr marL="12700">
              <a:lnSpc>
                <a:spcPct val="100000"/>
              </a:lnSpc>
              <a:spcBef>
                <a:spcPts val="95"/>
              </a:spcBef>
            </a:pPr>
            <a:r>
              <a:rPr sz="2400" spc="-5" smtClean="0">
                <a:uFill>
                  <a:solidFill>
                    <a:srgbClr val="FF0000"/>
                  </a:solidFill>
                </a:uFill>
              </a:rPr>
              <a:t>C</a:t>
            </a:r>
            <a:r>
              <a:rPr lang="en-IN" sz="2400" spc="-5" smtClean="0">
                <a:uFill>
                  <a:solidFill>
                    <a:srgbClr val="FF0000"/>
                  </a:solidFill>
                </a:uFill>
              </a:rPr>
              <a:t>ONTENTS</a:t>
            </a:r>
            <a:endParaRPr sz="2400" spc="-5" dirty="0">
              <a:uFill>
                <a:solidFill>
                  <a:srgbClr val="FF0000"/>
                </a:solidFill>
              </a:uFill>
            </a:endParaRPr>
          </a:p>
        </p:txBody>
      </p:sp>
      <p:sp>
        <p:nvSpPr>
          <p:cNvPr id="11" name="object 11"/>
          <p:cNvSpPr txBox="1"/>
          <p:nvPr/>
        </p:nvSpPr>
        <p:spPr>
          <a:xfrm>
            <a:off x="2159507" y="1371600"/>
            <a:ext cx="3801612" cy="4179990"/>
          </a:xfrm>
          <a:prstGeom prst="rect">
            <a:avLst/>
          </a:prstGeom>
        </p:spPr>
        <p:txBody>
          <a:bodyPr vert="horz" wrap="square" lIns="0" tIns="12065" rIns="0" bIns="0" rtlCol="0">
            <a:spAutoFit/>
          </a:bodyPr>
          <a:lstStyle/>
          <a:p>
            <a:pPr marL="354965" indent="-342900">
              <a:lnSpc>
                <a:spcPct val="100000"/>
              </a:lnSpc>
              <a:spcBef>
                <a:spcPts val="95"/>
              </a:spcBef>
              <a:buFont typeface="+mj-lt"/>
              <a:buAutoNum type="arabicParenR"/>
              <a:tabLst>
                <a:tab pos="527685" algn="l"/>
                <a:tab pos="528320" algn="l"/>
              </a:tabLst>
            </a:pPr>
            <a:r>
              <a:rPr b="1" spc="-5" smtClean="0">
                <a:latin typeface="Times New Roman"/>
                <a:cs typeface="Times New Roman"/>
              </a:rPr>
              <a:t>Abstract</a:t>
            </a:r>
            <a:r>
              <a:rPr lang="en-IN" b="1" spc="-5" smtClean="0">
                <a:latin typeface="Times New Roman"/>
                <a:cs typeface="Times New Roman"/>
              </a:rPr>
              <a:t>                                    </a:t>
            </a:r>
          </a:p>
          <a:p>
            <a:pPr marL="354965" indent="-342900">
              <a:lnSpc>
                <a:spcPct val="100000"/>
              </a:lnSpc>
              <a:spcBef>
                <a:spcPts val="95"/>
              </a:spcBef>
              <a:buFont typeface="+mj-lt"/>
              <a:buAutoNum type="arabicParenR"/>
              <a:tabLst>
                <a:tab pos="527685" algn="l"/>
                <a:tab pos="528320" algn="l"/>
              </a:tabLst>
            </a:pPr>
            <a:endParaRPr b="1">
              <a:latin typeface="Times New Roman"/>
              <a:cs typeface="Times New Roman"/>
            </a:endParaRPr>
          </a:p>
          <a:p>
            <a:pPr marL="354965" indent="-342900">
              <a:lnSpc>
                <a:spcPct val="100000"/>
              </a:lnSpc>
              <a:buFont typeface="+mj-lt"/>
              <a:buAutoNum type="arabicParenR"/>
              <a:tabLst>
                <a:tab pos="527685" algn="l"/>
                <a:tab pos="528320" algn="l"/>
              </a:tabLst>
            </a:pPr>
            <a:r>
              <a:rPr b="1" spc="-10" smtClean="0">
                <a:latin typeface="Times New Roman"/>
                <a:cs typeface="Times New Roman"/>
              </a:rPr>
              <a:t>Introduction</a:t>
            </a:r>
            <a:endParaRPr lang="en-IN" b="1" spc="-10" smtClean="0">
              <a:latin typeface="Times New Roman"/>
              <a:cs typeface="Times New Roman"/>
            </a:endParaRPr>
          </a:p>
          <a:p>
            <a:pPr marL="354965" indent="-342900">
              <a:lnSpc>
                <a:spcPct val="100000"/>
              </a:lnSpc>
              <a:buFont typeface="+mj-lt"/>
              <a:buAutoNum type="arabicParenR"/>
              <a:tabLst>
                <a:tab pos="527685" algn="l"/>
                <a:tab pos="528320" algn="l"/>
              </a:tabLst>
            </a:pPr>
            <a:endParaRPr lang="en-IN" b="1" spc="-10" smtClean="0">
              <a:latin typeface="Times New Roman"/>
              <a:cs typeface="Times New Roman"/>
            </a:endParaRPr>
          </a:p>
          <a:p>
            <a:pPr marL="354965" indent="-342900">
              <a:lnSpc>
                <a:spcPct val="100000"/>
              </a:lnSpc>
              <a:spcBef>
                <a:spcPts val="5"/>
              </a:spcBef>
              <a:buFont typeface="+mj-lt"/>
              <a:buAutoNum type="arabicParenR"/>
              <a:tabLst>
                <a:tab pos="527685" algn="l"/>
                <a:tab pos="528320" algn="l"/>
              </a:tabLst>
            </a:pPr>
            <a:r>
              <a:rPr b="1" spc="-20" smtClean="0">
                <a:latin typeface="Times New Roman"/>
                <a:cs typeface="Times New Roman"/>
              </a:rPr>
              <a:t>Literature</a:t>
            </a:r>
            <a:r>
              <a:rPr b="1" spc="-70" smtClean="0">
                <a:latin typeface="Times New Roman"/>
                <a:cs typeface="Times New Roman"/>
              </a:rPr>
              <a:t> </a:t>
            </a:r>
            <a:r>
              <a:rPr b="1" spc="-5" smtClean="0">
                <a:latin typeface="Times New Roman"/>
                <a:cs typeface="Times New Roman"/>
              </a:rPr>
              <a:t>Survey</a:t>
            </a:r>
            <a:endParaRPr lang="en-IN" b="1" spc="-5" smtClean="0">
              <a:latin typeface="Times New Roman"/>
              <a:cs typeface="Times New Roman"/>
            </a:endParaRPr>
          </a:p>
          <a:p>
            <a:pPr marL="354965" indent="-342900">
              <a:lnSpc>
                <a:spcPct val="100000"/>
              </a:lnSpc>
              <a:spcBef>
                <a:spcPts val="5"/>
              </a:spcBef>
              <a:buFont typeface="+mj-lt"/>
              <a:buAutoNum type="arabicParenR"/>
              <a:tabLst>
                <a:tab pos="527685" algn="l"/>
                <a:tab pos="528320" algn="l"/>
              </a:tabLst>
            </a:pPr>
            <a:endParaRPr b="1">
              <a:latin typeface="Times New Roman"/>
              <a:cs typeface="Times New Roman"/>
            </a:endParaRPr>
          </a:p>
          <a:p>
            <a:pPr marL="354965" indent="-342900">
              <a:lnSpc>
                <a:spcPct val="100000"/>
              </a:lnSpc>
              <a:buFont typeface="+mj-lt"/>
              <a:buAutoNum type="arabicParenR"/>
              <a:tabLst>
                <a:tab pos="527685" algn="l"/>
                <a:tab pos="528320" algn="l"/>
              </a:tabLst>
            </a:pPr>
            <a:r>
              <a:rPr lang="en-IN" b="1" spc="-5" smtClean="0">
                <a:latin typeface="Times New Roman"/>
                <a:cs typeface="Times New Roman"/>
              </a:rPr>
              <a:t>Existing System</a:t>
            </a:r>
          </a:p>
          <a:p>
            <a:pPr marL="354965" indent="-342900">
              <a:lnSpc>
                <a:spcPct val="100000"/>
              </a:lnSpc>
              <a:buFont typeface="+mj-lt"/>
              <a:buAutoNum type="arabicParenR"/>
              <a:tabLst>
                <a:tab pos="527685" algn="l"/>
                <a:tab pos="528320" algn="l"/>
              </a:tabLst>
            </a:pPr>
            <a:endParaRPr lang="en-IN" b="1" spc="-5">
              <a:latin typeface="Times New Roman"/>
              <a:cs typeface="Times New Roman"/>
            </a:endParaRPr>
          </a:p>
          <a:p>
            <a:pPr marL="354965" indent="-342900">
              <a:lnSpc>
                <a:spcPct val="100000"/>
              </a:lnSpc>
              <a:buFont typeface="+mj-lt"/>
              <a:buAutoNum type="arabicParenR"/>
              <a:tabLst>
                <a:tab pos="527685" algn="l"/>
                <a:tab pos="528320" algn="l"/>
              </a:tabLst>
            </a:pPr>
            <a:r>
              <a:rPr lang="en-IN" b="1" spc="-5" smtClean="0">
                <a:latin typeface="Times New Roman"/>
                <a:cs typeface="Times New Roman"/>
              </a:rPr>
              <a:t>Problem Statement</a:t>
            </a:r>
          </a:p>
          <a:p>
            <a:pPr marL="354965" indent="-342900">
              <a:lnSpc>
                <a:spcPct val="100000"/>
              </a:lnSpc>
              <a:buFont typeface="+mj-lt"/>
              <a:buAutoNum type="arabicParenR"/>
              <a:tabLst>
                <a:tab pos="527685" algn="l"/>
                <a:tab pos="528320" algn="l"/>
              </a:tabLst>
            </a:pPr>
            <a:endParaRPr lang="en-IN" b="1" spc="-5" smtClean="0">
              <a:latin typeface="Times New Roman"/>
              <a:cs typeface="Times New Roman"/>
            </a:endParaRPr>
          </a:p>
          <a:p>
            <a:pPr marL="354965" indent="-342900">
              <a:lnSpc>
                <a:spcPct val="100000"/>
              </a:lnSpc>
              <a:buFont typeface="+mj-lt"/>
              <a:buAutoNum type="arabicParenR"/>
              <a:tabLst>
                <a:tab pos="527685" algn="l"/>
                <a:tab pos="528320" algn="l"/>
              </a:tabLst>
            </a:pPr>
            <a:r>
              <a:rPr lang="en-IN" b="1" spc="-5" smtClean="0">
                <a:latin typeface="Times New Roman"/>
                <a:cs typeface="Times New Roman"/>
              </a:rPr>
              <a:t>Proposed System</a:t>
            </a:r>
          </a:p>
          <a:p>
            <a:pPr marL="354965" indent="-342900">
              <a:lnSpc>
                <a:spcPct val="100000"/>
              </a:lnSpc>
              <a:buFont typeface="+mj-lt"/>
              <a:buAutoNum type="arabicParenR"/>
              <a:tabLst>
                <a:tab pos="527685" algn="l"/>
                <a:tab pos="528320" algn="l"/>
              </a:tabLst>
            </a:pPr>
            <a:endParaRPr lang="en-IN" b="1" spc="-5" smtClean="0">
              <a:latin typeface="Times New Roman"/>
              <a:cs typeface="Times New Roman"/>
            </a:endParaRPr>
          </a:p>
          <a:p>
            <a:pPr marL="354965" indent="-342900">
              <a:lnSpc>
                <a:spcPct val="100000"/>
              </a:lnSpc>
              <a:buFont typeface="+mj-lt"/>
              <a:buAutoNum type="arabicParenR"/>
              <a:tabLst>
                <a:tab pos="527685" algn="l"/>
                <a:tab pos="528320" algn="l"/>
              </a:tabLst>
            </a:pPr>
            <a:r>
              <a:rPr lang="en-IN" b="1" spc="-5" smtClean="0">
                <a:latin typeface="Times New Roman"/>
                <a:cs typeface="Times New Roman"/>
              </a:rPr>
              <a:t>Objective</a:t>
            </a:r>
          </a:p>
          <a:p>
            <a:pPr marL="354965" indent="-342900">
              <a:lnSpc>
                <a:spcPct val="100000"/>
              </a:lnSpc>
              <a:buFont typeface="+mj-lt"/>
              <a:buAutoNum type="arabicParenR"/>
              <a:tabLst>
                <a:tab pos="527685" algn="l"/>
                <a:tab pos="528320" algn="l"/>
              </a:tabLst>
            </a:pPr>
            <a:endParaRPr lang="en-IN" b="1" spc="-5">
              <a:latin typeface="Times New Roman"/>
              <a:cs typeface="Times New Roman"/>
            </a:endParaRPr>
          </a:p>
          <a:p>
            <a:pPr marL="354965" indent="-342900">
              <a:lnSpc>
                <a:spcPct val="100000"/>
              </a:lnSpc>
              <a:buFont typeface="+mj-lt"/>
              <a:buAutoNum type="arabicParenR"/>
              <a:tabLst>
                <a:tab pos="527685" algn="l"/>
                <a:tab pos="528320" algn="l"/>
              </a:tabLst>
            </a:pPr>
            <a:r>
              <a:rPr lang="en-IN" b="1" spc="-5" smtClean="0">
                <a:latin typeface="Times New Roman"/>
                <a:cs typeface="Times New Roman"/>
              </a:rPr>
              <a:t>Modules</a:t>
            </a:r>
            <a:endParaRPr lang="en-IN" b="1" spc="-5">
              <a:latin typeface="Times New Roman"/>
              <a:cs typeface="Times New Roman"/>
            </a:endParaRPr>
          </a:p>
        </p:txBody>
      </p:sp>
      <p:sp>
        <p:nvSpPr>
          <p:cNvPr id="12" name="object 12"/>
          <p:cNvSpPr txBox="1"/>
          <p:nvPr/>
        </p:nvSpPr>
        <p:spPr>
          <a:xfrm>
            <a:off x="11773027" y="6543243"/>
            <a:ext cx="109220" cy="223520"/>
          </a:xfrm>
          <a:prstGeom prst="rect">
            <a:avLst/>
          </a:prstGeom>
        </p:spPr>
        <p:txBody>
          <a:bodyPr vert="horz" wrap="square" lIns="0" tIns="12065" rIns="0" bIns="0" rtlCol="0">
            <a:spAutoFit/>
          </a:bodyPr>
          <a:lstStyle/>
          <a:p>
            <a:pPr marL="12700">
              <a:lnSpc>
                <a:spcPct val="100000"/>
              </a:lnSpc>
              <a:spcBef>
                <a:spcPts val="95"/>
              </a:spcBef>
            </a:pPr>
            <a:r>
              <a:rPr sz="1300" spc="-5" dirty="0">
                <a:solidFill>
                  <a:srgbClr val="FFFFFF"/>
                </a:solidFill>
                <a:latin typeface="Carlito"/>
                <a:cs typeface="Carlito"/>
              </a:rPr>
              <a:t>3</a:t>
            </a:r>
            <a:endParaRPr sz="1300">
              <a:latin typeface="Carlito"/>
              <a:cs typeface="Carlito"/>
            </a:endParaRPr>
          </a:p>
        </p:txBody>
      </p:sp>
      <p:sp>
        <p:nvSpPr>
          <p:cNvPr id="13" name="object 13"/>
          <p:cNvSpPr txBox="1"/>
          <p:nvPr/>
        </p:nvSpPr>
        <p:spPr>
          <a:xfrm>
            <a:off x="2467101" y="6615480"/>
            <a:ext cx="8550910" cy="208279"/>
          </a:xfrm>
          <a:prstGeom prst="rect">
            <a:avLst/>
          </a:prstGeom>
        </p:spPr>
        <p:txBody>
          <a:bodyPr vert="horz" wrap="square" lIns="0" tIns="12700" rIns="0" bIns="0" rtlCol="0">
            <a:spAutoFit/>
          </a:bodyPr>
          <a:lstStyle/>
          <a:p>
            <a:pPr marL="12700">
              <a:lnSpc>
                <a:spcPct val="100000"/>
              </a:lnSpc>
              <a:spcBef>
                <a:spcPts val="100"/>
              </a:spcBef>
            </a:pPr>
            <a:r>
              <a:rPr sz="1200" b="1" spc="35" dirty="0">
                <a:solidFill>
                  <a:srgbClr val="C00000"/>
                </a:solidFill>
                <a:latin typeface="Trebuchet MS"/>
                <a:cs typeface="Trebuchet MS"/>
              </a:rPr>
              <a:t>Approved</a:t>
            </a:r>
            <a:r>
              <a:rPr sz="1200" b="1" spc="-60" dirty="0">
                <a:solidFill>
                  <a:srgbClr val="C00000"/>
                </a:solidFill>
                <a:latin typeface="Trebuchet MS"/>
                <a:cs typeface="Trebuchet MS"/>
              </a:rPr>
              <a:t> </a:t>
            </a:r>
            <a:r>
              <a:rPr sz="1200" b="1" spc="35" dirty="0">
                <a:solidFill>
                  <a:srgbClr val="C00000"/>
                </a:solidFill>
                <a:latin typeface="Trebuchet MS"/>
                <a:cs typeface="Trebuchet MS"/>
              </a:rPr>
              <a:t>by</a:t>
            </a:r>
            <a:r>
              <a:rPr sz="1200" b="1" spc="-25" dirty="0">
                <a:solidFill>
                  <a:srgbClr val="C00000"/>
                </a:solidFill>
                <a:latin typeface="Trebuchet MS"/>
                <a:cs typeface="Trebuchet MS"/>
              </a:rPr>
              <a:t> </a:t>
            </a:r>
            <a:r>
              <a:rPr sz="1200" b="1" spc="80" dirty="0">
                <a:solidFill>
                  <a:srgbClr val="C00000"/>
                </a:solidFill>
                <a:latin typeface="Trebuchet MS"/>
                <a:cs typeface="Trebuchet MS"/>
              </a:rPr>
              <a:t>AICTE</a:t>
            </a:r>
            <a:r>
              <a:rPr sz="1200" b="1" spc="-35" dirty="0">
                <a:solidFill>
                  <a:srgbClr val="C00000"/>
                </a:solidFill>
                <a:latin typeface="Trebuchet MS"/>
                <a:cs typeface="Trebuchet MS"/>
              </a:rPr>
              <a:t> </a:t>
            </a:r>
            <a:r>
              <a:rPr sz="1200" b="1" spc="20" dirty="0">
                <a:solidFill>
                  <a:srgbClr val="C00000"/>
                </a:solidFill>
                <a:latin typeface="Trebuchet MS"/>
                <a:cs typeface="Trebuchet MS"/>
              </a:rPr>
              <a:t>|Affiliated</a:t>
            </a:r>
            <a:r>
              <a:rPr sz="1200" b="1" spc="-70" dirty="0">
                <a:solidFill>
                  <a:srgbClr val="C00000"/>
                </a:solidFill>
                <a:latin typeface="Trebuchet MS"/>
                <a:cs typeface="Trebuchet MS"/>
              </a:rPr>
              <a:t> </a:t>
            </a:r>
            <a:r>
              <a:rPr sz="1200" b="1" spc="20" dirty="0">
                <a:solidFill>
                  <a:srgbClr val="C00000"/>
                </a:solidFill>
                <a:latin typeface="Trebuchet MS"/>
                <a:cs typeface="Trebuchet MS"/>
              </a:rPr>
              <a:t>to</a:t>
            </a:r>
            <a:r>
              <a:rPr sz="1200" b="1" spc="5" dirty="0">
                <a:solidFill>
                  <a:srgbClr val="C00000"/>
                </a:solidFill>
                <a:latin typeface="Trebuchet MS"/>
                <a:cs typeface="Trebuchet MS"/>
              </a:rPr>
              <a:t> </a:t>
            </a:r>
            <a:r>
              <a:rPr sz="1200" b="1" spc="70" dirty="0">
                <a:solidFill>
                  <a:srgbClr val="C00000"/>
                </a:solidFill>
                <a:latin typeface="Trebuchet MS"/>
                <a:cs typeface="Trebuchet MS"/>
              </a:rPr>
              <a:t>VTU</a:t>
            </a:r>
            <a:r>
              <a:rPr sz="1200" b="1" spc="-40" dirty="0">
                <a:solidFill>
                  <a:srgbClr val="C00000"/>
                </a:solidFill>
                <a:latin typeface="Trebuchet MS"/>
                <a:cs typeface="Trebuchet MS"/>
              </a:rPr>
              <a:t> </a:t>
            </a:r>
            <a:r>
              <a:rPr sz="1200" b="1" spc="-125" dirty="0">
                <a:solidFill>
                  <a:srgbClr val="C00000"/>
                </a:solidFill>
                <a:latin typeface="Trebuchet MS"/>
                <a:cs typeface="Trebuchet MS"/>
              </a:rPr>
              <a:t>|</a:t>
            </a:r>
            <a:r>
              <a:rPr sz="1200" b="1" spc="-15" dirty="0">
                <a:solidFill>
                  <a:srgbClr val="C00000"/>
                </a:solidFill>
                <a:latin typeface="Trebuchet MS"/>
                <a:cs typeface="Trebuchet MS"/>
              </a:rPr>
              <a:t> </a:t>
            </a:r>
            <a:r>
              <a:rPr sz="1200" b="1" spc="25" dirty="0">
                <a:solidFill>
                  <a:srgbClr val="C00000"/>
                </a:solidFill>
                <a:latin typeface="Trebuchet MS"/>
                <a:cs typeface="Trebuchet MS"/>
              </a:rPr>
              <a:t>Recognized</a:t>
            </a:r>
            <a:r>
              <a:rPr sz="1200" b="1" spc="-80" dirty="0">
                <a:solidFill>
                  <a:srgbClr val="C00000"/>
                </a:solidFill>
                <a:latin typeface="Trebuchet MS"/>
                <a:cs typeface="Trebuchet MS"/>
              </a:rPr>
              <a:t> </a:t>
            </a:r>
            <a:r>
              <a:rPr sz="1200" b="1" spc="35" dirty="0">
                <a:solidFill>
                  <a:srgbClr val="C00000"/>
                </a:solidFill>
                <a:latin typeface="Trebuchet MS"/>
                <a:cs typeface="Trebuchet MS"/>
              </a:rPr>
              <a:t>by</a:t>
            </a:r>
            <a:r>
              <a:rPr sz="1200" b="1" spc="-25" dirty="0">
                <a:solidFill>
                  <a:srgbClr val="C00000"/>
                </a:solidFill>
                <a:latin typeface="Trebuchet MS"/>
                <a:cs typeface="Trebuchet MS"/>
              </a:rPr>
              <a:t> </a:t>
            </a:r>
            <a:r>
              <a:rPr sz="1200" b="1" spc="60" dirty="0">
                <a:solidFill>
                  <a:srgbClr val="C00000"/>
                </a:solidFill>
                <a:latin typeface="Trebuchet MS"/>
                <a:cs typeface="Trebuchet MS"/>
              </a:rPr>
              <a:t>UGC</a:t>
            </a:r>
            <a:r>
              <a:rPr sz="1200" b="1" spc="-10" dirty="0">
                <a:solidFill>
                  <a:srgbClr val="C00000"/>
                </a:solidFill>
                <a:latin typeface="Trebuchet MS"/>
                <a:cs typeface="Trebuchet MS"/>
              </a:rPr>
              <a:t> </a:t>
            </a:r>
            <a:r>
              <a:rPr sz="1200" b="1" spc="55" dirty="0">
                <a:solidFill>
                  <a:srgbClr val="C00000"/>
                </a:solidFill>
                <a:latin typeface="Trebuchet MS"/>
                <a:cs typeface="Trebuchet MS"/>
              </a:rPr>
              <a:t>with</a:t>
            </a:r>
            <a:r>
              <a:rPr sz="1200" b="1" spc="-45" dirty="0">
                <a:solidFill>
                  <a:srgbClr val="C00000"/>
                </a:solidFill>
                <a:latin typeface="Trebuchet MS"/>
                <a:cs typeface="Trebuchet MS"/>
              </a:rPr>
              <a:t> </a:t>
            </a:r>
            <a:r>
              <a:rPr sz="1200" b="1" spc="60" dirty="0">
                <a:solidFill>
                  <a:srgbClr val="C00000"/>
                </a:solidFill>
                <a:latin typeface="Trebuchet MS"/>
                <a:cs typeface="Trebuchet MS"/>
              </a:rPr>
              <a:t>2(f)</a:t>
            </a:r>
            <a:r>
              <a:rPr sz="1200" b="1" spc="-35" dirty="0">
                <a:solidFill>
                  <a:srgbClr val="C00000"/>
                </a:solidFill>
                <a:latin typeface="Trebuchet MS"/>
                <a:cs typeface="Trebuchet MS"/>
              </a:rPr>
              <a:t> </a:t>
            </a:r>
            <a:r>
              <a:rPr sz="1200" b="1" spc="50" dirty="0">
                <a:solidFill>
                  <a:srgbClr val="C00000"/>
                </a:solidFill>
                <a:latin typeface="Trebuchet MS"/>
                <a:cs typeface="Trebuchet MS"/>
              </a:rPr>
              <a:t>&amp;</a:t>
            </a:r>
            <a:r>
              <a:rPr sz="1200" b="1" spc="-25" dirty="0">
                <a:solidFill>
                  <a:srgbClr val="C00000"/>
                </a:solidFill>
                <a:latin typeface="Trebuchet MS"/>
                <a:cs typeface="Trebuchet MS"/>
              </a:rPr>
              <a:t> </a:t>
            </a:r>
            <a:r>
              <a:rPr sz="1200" b="1" spc="20" dirty="0">
                <a:solidFill>
                  <a:srgbClr val="C00000"/>
                </a:solidFill>
                <a:latin typeface="Trebuchet MS"/>
                <a:cs typeface="Trebuchet MS"/>
              </a:rPr>
              <a:t>12(B)</a:t>
            </a:r>
            <a:r>
              <a:rPr sz="1200" b="1" spc="-20" dirty="0">
                <a:solidFill>
                  <a:srgbClr val="C00000"/>
                </a:solidFill>
                <a:latin typeface="Trebuchet MS"/>
                <a:cs typeface="Trebuchet MS"/>
              </a:rPr>
              <a:t> </a:t>
            </a:r>
            <a:r>
              <a:rPr sz="1200" b="1" spc="50" dirty="0">
                <a:solidFill>
                  <a:srgbClr val="C00000"/>
                </a:solidFill>
                <a:latin typeface="Trebuchet MS"/>
                <a:cs typeface="Trebuchet MS"/>
              </a:rPr>
              <a:t>status</a:t>
            </a:r>
            <a:r>
              <a:rPr sz="1200" b="1" spc="-20" dirty="0">
                <a:solidFill>
                  <a:srgbClr val="C00000"/>
                </a:solidFill>
                <a:latin typeface="Trebuchet MS"/>
                <a:cs typeface="Trebuchet MS"/>
              </a:rPr>
              <a:t> </a:t>
            </a:r>
            <a:r>
              <a:rPr sz="1200" b="1" dirty="0">
                <a:solidFill>
                  <a:srgbClr val="C00000"/>
                </a:solidFill>
                <a:latin typeface="Trebuchet MS"/>
                <a:cs typeface="Trebuchet MS"/>
              </a:rPr>
              <a:t>|Accredited</a:t>
            </a:r>
            <a:r>
              <a:rPr sz="1200" b="1" spc="-70" dirty="0">
                <a:solidFill>
                  <a:srgbClr val="C00000"/>
                </a:solidFill>
                <a:latin typeface="Trebuchet MS"/>
                <a:cs typeface="Trebuchet MS"/>
              </a:rPr>
              <a:t> </a:t>
            </a:r>
            <a:r>
              <a:rPr sz="1200" b="1" spc="35" dirty="0">
                <a:solidFill>
                  <a:srgbClr val="C00000"/>
                </a:solidFill>
                <a:latin typeface="Trebuchet MS"/>
                <a:cs typeface="Trebuchet MS"/>
              </a:rPr>
              <a:t>by</a:t>
            </a:r>
            <a:r>
              <a:rPr sz="1200" b="1" spc="-25" dirty="0">
                <a:solidFill>
                  <a:srgbClr val="C00000"/>
                </a:solidFill>
                <a:latin typeface="Trebuchet MS"/>
                <a:cs typeface="Trebuchet MS"/>
              </a:rPr>
              <a:t> </a:t>
            </a:r>
            <a:r>
              <a:rPr sz="1200" b="1" spc="90" dirty="0">
                <a:solidFill>
                  <a:srgbClr val="C00000"/>
                </a:solidFill>
                <a:latin typeface="Trebuchet MS"/>
                <a:cs typeface="Trebuchet MS"/>
              </a:rPr>
              <a:t>NBA</a:t>
            </a:r>
            <a:r>
              <a:rPr sz="1200" b="1" spc="-30" dirty="0">
                <a:solidFill>
                  <a:srgbClr val="C00000"/>
                </a:solidFill>
                <a:latin typeface="Trebuchet MS"/>
                <a:cs typeface="Trebuchet MS"/>
              </a:rPr>
              <a:t> </a:t>
            </a:r>
            <a:r>
              <a:rPr sz="1200" b="1" spc="50" dirty="0">
                <a:solidFill>
                  <a:srgbClr val="C00000"/>
                </a:solidFill>
                <a:latin typeface="Trebuchet MS"/>
                <a:cs typeface="Trebuchet MS"/>
              </a:rPr>
              <a:t>and</a:t>
            </a:r>
            <a:r>
              <a:rPr sz="1200" b="1" spc="5" dirty="0">
                <a:solidFill>
                  <a:srgbClr val="C00000"/>
                </a:solidFill>
                <a:latin typeface="Trebuchet MS"/>
                <a:cs typeface="Trebuchet MS"/>
              </a:rPr>
              <a:t> </a:t>
            </a:r>
            <a:r>
              <a:rPr sz="1200" b="1" spc="65" dirty="0">
                <a:solidFill>
                  <a:srgbClr val="C00000"/>
                </a:solidFill>
                <a:latin typeface="Trebuchet MS"/>
                <a:cs typeface="Trebuchet MS"/>
              </a:rPr>
              <a:t>NAAC</a:t>
            </a:r>
            <a:endParaRPr sz="1200">
              <a:latin typeface="Trebuchet MS"/>
              <a:cs typeface="Trebuchet MS"/>
            </a:endParaRPr>
          </a:p>
        </p:txBody>
      </p:sp>
      <p:sp>
        <p:nvSpPr>
          <p:cNvPr id="15" name="TextBox 14"/>
          <p:cNvSpPr txBox="1"/>
          <p:nvPr/>
        </p:nvSpPr>
        <p:spPr>
          <a:xfrm>
            <a:off x="7162800" y="1143000"/>
            <a:ext cx="2743200" cy="3970318"/>
          </a:xfrm>
          <a:prstGeom prst="rect">
            <a:avLst/>
          </a:prstGeom>
          <a:noFill/>
        </p:spPr>
        <p:txBody>
          <a:bodyPr wrap="square" rtlCol="0">
            <a:spAutoFit/>
          </a:bodyPr>
          <a:lstStyle/>
          <a:p>
            <a:pPr marL="12065">
              <a:lnSpc>
                <a:spcPct val="100000"/>
              </a:lnSpc>
              <a:tabLst>
                <a:tab pos="527685" algn="l"/>
                <a:tab pos="528320" algn="l"/>
              </a:tabLst>
            </a:pPr>
            <a:endParaRPr lang="en-US" b="1" spc="-5">
              <a:latin typeface="Times New Roman"/>
              <a:cs typeface="Times New Roman"/>
            </a:endParaRPr>
          </a:p>
          <a:p>
            <a:pPr marL="354965" indent="-342900">
              <a:lnSpc>
                <a:spcPct val="100000"/>
              </a:lnSpc>
              <a:buFont typeface="+mj-lt"/>
              <a:buAutoNum type="arabicParenR" startAt="9"/>
              <a:tabLst>
                <a:tab pos="527685" algn="l"/>
                <a:tab pos="528320" algn="l"/>
              </a:tabLst>
            </a:pPr>
            <a:r>
              <a:rPr lang="en-US" b="1" spc="-5">
                <a:latin typeface="Times New Roman"/>
                <a:cs typeface="Times New Roman"/>
              </a:rPr>
              <a:t>Flow diagrams</a:t>
            </a:r>
          </a:p>
          <a:p>
            <a:pPr marL="354965" indent="-342900">
              <a:lnSpc>
                <a:spcPct val="100000"/>
              </a:lnSpc>
              <a:buFont typeface="+mj-lt"/>
              <a:buAutoNum type="arabicParenR" startAt="9"/>
              <a:tabLst>
                <a:tab pos="527685" algn="l"/>
                <a:tab pos="528320" algn="l"/>
              </a:tabLst>
            </a:pPr>
            <a:endParaRPr lang="en-US" b="1" spc="-5">
              <a:latin typeface="Times New Roman"/>
              <a:cs typeface="Times New Roman"/>
            </a:endParaRPr>
          </a:p>
          <a:p>
            <a:pPr marL="354965" indent="-342900">
              <a:lnSpc>
                <a:spcPct val="100000"/>
              </a:lnSpc>
              <a:buFont typeface="+mj-lt"/>
              <a:buAutoNum type="arabicParenR" startAt="9"/>
              <a:tabLst>
                <a:tab pos="527685" algn="l"/>
                <a:tab pos="528320" algn="l"/>
              </a:tabLst>
            </a:pPr>
            <a:r>
              <a:rPr lang="en-US" b="1" spc="-5">
                <a:latin typeface="Times New Roman"/>
                <a:cs typeface="Times New Roman"/>
              </a:rPr>
              <a:t>System requirement</a:t>
            </a:r>
          </a:p>
          <a:p>
            <a:pPr marL="354965" indent="-342900">
              <a:lnSpc>
                <a:spcPct val="100000"/>
              </a:lnSpc>
              <a:buFont typeface="+mj-lt"/>
              <a:buAutoNum type="arabicParenR" startAt="9"/>
              <a:tabLst>
                <a:tab pos="527685" algn="l"/>
                <a:tab pos="528320" algn="l"/>
              </a:tabLst>
            </a:pPr>
            <a:endParaRPr lang="en-US" b="1" spc="-5">
              <a:latin typeface="Times New Roman"/>
              <a:cs typeface="Times New Roman"/>
            </a:endParaRPr>
          </a:p>
          <a:p>
            <a:pPr marL="354965" indent="-342900">
              <a:lnSpc>
                <a:spcPct val="100000"/>
              </a:lnSpc>
              <a:buFont typeface="+mj-lt"/>
              <a:buAutoNum type="arabicParenR" startAt="9"/>
              <a:tabLst>
                <a:tab pos="527685" algn="l"/>
                <a:tab pos="528320" algn="l"/>
              </a:tabLst>
            </a:pPr>
            <a:r>
              <a:rPr lang="en-US" b="1" spc="-5" smtClean="0">
                <a:latin typeface="Times New Roman"/>
                <a:cs typeface="Times New Roman"/>
              </a:rPr>
              <a:t>Output</a:t>
            </a:r>
          </a:p>
          <a:p>
            <a:pPr marL="354965" indent="-342900">
              <a:lnSpc>
                <a:spcPct val="100000"/>
              </a:lnSpc>
              <a:buFont typeface="+mj-lt"/>
              <a:buAutoNum type="arabicParenR" startAt="9"/>
              <a:tabLst>
                <a:tab pos="527685" algn="l"/>
                <a:tab pos="528320" algn="l"/>
              </a:tabLst>
            </a:pPr>
            <a:endParaRPr lang="en-US" b="1" spc="-5" smtClean="0">
              <a:latin typeface="Times New Roman"/>
              <a:cs typeface="Times New Roman"/>
            </a:endParaRPr>
          </a:p>
          <a:p>
            <a:pPr marL="354965" indent="-342900">
              <a:lnSpc>
                <a:spcPct val="100000"/>
              </a:lnSpc>
              <a:buFont typeface="+mj-lt"/>
              <a:buAutoNum type="arabicParenR" startAt="9"/>
              <a:tabLst>
                <a:tab pos="527685" algn="l"/>
                <a:tab pos="528320" algn="l"/>
              </a:tabLst>
            </a:pPr>
            <a:r>
              <a:rPr lang="en-US" b="1" spc="-5" smtClean="0">
                <a:latin typeface="Times New Roman"/>
                <a:cs typeface="Times New Roman"/>
              </a:rPr>
              <a:t>Code</a:t>
            </a:r>
          </a:p>
          <a:p>
            <a:pPr marL="12065">
              <a:lnSpc>
                <a:spcPct val="100000"/>
              </a:lnSpc>
              <a:tabLst>
                <a:tab pos="527685" algn="l"/>
                <a:tab pos="528320" algn="l"/>
              </a:tabLst>
            </a:pPr>
            <a:r>
              <a:rPr lang="en-US" b="1" spc="-5" smtClean="0">
                <a:latin typeface="Times New Roman"/>
                <a:cs typeface="Times New Roman"/>
              </a:rPr>
              <a:t> </a:t>
            </a:r>
          </a:p>
          <a:p>
            <a:pPr marL="12065">
              <a:lnSpc>
                <a:spcPct val="100000"/>
              </a:lnSpc>
              <a:tabLst>
                <a:tab pos="527685" algn="l"/>
                <a:tab pos="528320" algn="l"/>
              </a:tabLst>
            </a:pPr>
            <a:r>
              <a:rPr lang="en-US" b="1" spc="-5" smtClean="0">
                <a:latin typeface="Times New Roman"/>
                <a:cs typeface="Times New Roman"/>
              </a:rPr>
              <a:t>13)Advantages</a:t>
            </a:r>
            <a:endParaRPr lang="en-US" b="1" spc="-5">
              <a:latin typeface="Times New Roman"/>
              <a:cs typeface="Times New Roman"/>
            </a:endParaRPr>
          </a:p>
          <a:p>
            <a:pPr marL="354965" indent="-342900">
              <a:lnSpc>
                <a:spcPct val="100000"/>
              </a:lnSpc>
              <a:buFont typeface="+mj-lt"/>
              <a:buAutoNum type="arabicParenR" startAt="9"/>
              <a:tabLst>
                <a:tab pos="527685" algn="l"/>
                <a:tab pos="528320" algn="l"/>
              </a:tabLst>
            </a:pPr>
            <a:endParaRPr lang="en-US" b="1" spc="-5">
              <a:latin typeface="Times New Roman"/>
              <a:cs typeface="Times New Roman"/>
            </a:endParaRPr>
          </a:p>
          <a:p>
            <a:pPr marL="12065">
              <a:lnSpc>
                <a:spcPct val="100000"/>
              </a:lnSpc>
              <a:tabLst>
                <a:tab pos="527685" algn="l"/>
                <a:tab pos="528320" algn="l"/>
              </a:tabLst>
            </a:pPr>
            <a:r>
              <a:rPr lang="en-US" b="1" spc="-5" smtClean="0">
                <a:latin typeface="Times New Roman"/>
                <a:cs typeface="Times New Roman"/>
              </a:rPr>
              <a:t>14) Algorithm</a:t>
            </a:r>
          </a:p>
          <a:p>
            <a:pPr marL="354965" indent="-342900">
              <a:lnSpc>
                <a:spcPct val="100000"/>
              </a:lnSpc>
              <a:buFont typeface="+mj-lt"/>
              <a:buAutoNum type="arabicParenR" startAt="9"/>
              <a:tabLst>
                <a:tab pos="527685" algn="l"/>
                <a:tab pos="528320" algn="l"/>
              </a:tabLst>
            </a:pPr>
            <a:endParaRPr lang="en-US" b="1">
              <a:latin typeface="Times New Roman"/>
              <a:cs typeface="Times New Roman"/>
            </a:endParaRPr>
          </a:p>
          <a:p>
            <a:pPr marL="12065">
              <a:lnSpc>
                <a:spcPct val="100000"/>
              </a:lnSpc>
              <a:tabLst>
                <a:tab pos="527685" algn="l"/>
                <a:tab pos="528320" algn="l"/>
              </a:tabLst>
            </a:pPr>
            <a:r>
              <a:rPr lang="en-US" b="1" spc="-25" smtClean="0">
                <a:latin typeface="Times New Roman"/>
                <a:cs typeface="Times New Roman"/>
              </a:rPr>
              <a:t>15) Reference</a:t>
            </a:r>
            <a:endParaRPr lang="en-IN" b="1"/>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300" y="235458"/>
            <a:ext cx="3819398" cy="430887"/>
          </a:xfrm>
        </p:spPr>
        <p:txBody>
          <a:bodyPr/>
          <a:lstStyle/>
          <a:p>
            <a:r>
              <a:rPr lang="en-IN" smtClean="0"/>
              <a:t>       OUTPUT</a:t>
            </a:r>
            <a:endParaRPr lang="en-IN"/>
          </a:p>
        </p:txBody>
      </p:sp>
      <p:pic>
        <p:nvPicPr>
          <p:cNvPr id="3" name="Picture 2"/>
          <p:cNvPicPr/>
          <p:nvPr/>
        </p:nvPicPr>
        <p:blipFill>
          <a:blip r:embed="rId2"/>
          <a:stretch>
            <a:fillRect/>
          </a:stretch>
        </p:blipFill>
        <p:spPr>
          <a:xfrm>
            <a:off x="1981200" y="1981200"/>
            <a:ext cx="7543800" cy="3581400"/>
          </a:xfrm>
          <a:prstGeom prst="rect">
            <a:avLst/>
          </a:prstGeom>
        </p:spPr>
      </p:pic>
      <p:sp>
        <p:nvSpPr>
          <p:cNvPr id="5" name="TextBox 4"/>
          <p:cNvSpPr txBox="1"/>
          <p:nvPr/>
        </p:nvSpPr>
        <p:spPr>
          <a:xfrm>
            <a:off x="762000" y="1143000"/>
            <a:ext cx="11277600" cy="338554"/>
          </a:xfrm>
          <a:prstGeom prst="rect">
            <a:avLst/>
          </a:prstGeom>
          <a:noFill/>
        </p:spPr>
        <p:txBody>
          <a:bodyPr wrap="square" rtlCol="0">
            <a:spAutoFit/>
          </a:bodyPr>
          <a:lstStyle/>
          <a:p>
            <a:r>
              <a:rPr lang="en-IN" sz="1600" b="1" smtClean="0"/>
              <a:t>Admin homepage</a:t>
            </a:r>
            <a:endParaRPr lang="en-IN"/>
          </a:p>
        </p:txBody>
      </p:sp>
    </p:spTree>
    <p:extLst>
      <p:ext uri="{BB962C8B-B14F-4D97-AF65-F5344CB8AC3E}">
        <p14:creationId xmlns:p14="http://schemas.microsoft.com/office/powerpoint/2010/main" val="30672237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300" y="235458"/>
            <a:ext cx="3819398" cy="430887"/>
          </a:xfrm>
        </p:spPr>
        <p:txBody>
          <a:bodyPr/>
          <a:lstStyle/>
          <a:p>
            <a:r>
              <a:rPr lang="en-IN" smtClean="0"/>
              <a:t>   OUTPUT</a:t>
            </a:r>
            <a:endParaRPr lang="en-IN"/>
          </a:p>
        </p:txBody>
      </p:sp>
      <p:pic>
        <p:nvPicPr>
          <p:cNvPr id="3" name="Picture 2"/>
          <p:cNvPicPr/>
          <p:nvPr/>
        </p:nvPicPr>
        <p:blipFill>
          <a:blip r:embed="rId2"/>
          <a:stretch>
            <a:fillRect/>
          </a:stretch>
        </p:blipFill>
        <p:spPr>
          <a:xfrm>
            <a:off x="2133600" y="1905000"/>
            <a:ext cx="7772400" cy="3657600"/>
          </a:xfrm>
          <a:prstGeom prst="rect">
            <a:avLst/>
          </a:prstGeom>
        </p:spPr>
      </p:pic>
      <p:sp>
        <p:nvSpPr>
          <p:cNvPr id="4" name="TextBox 3"/>
          <p:cNvSpPr txBox="1"/>
          <p:nvPr/>
        </p:nvSpPr>
        <p:spPr>
          <a:xfrm>
            <a:off x="1371600" y="1066800"/>
            <a:ext cx="6172200" cy="369332"/>
          </a:xfrm>
          <a:prstGeom prst="rect">
            <a:avLst/>
          </a:prstGeom>
          <a:noFill/>
        </p:spPr>
        <p:txBody>
          <a:bodyPr wrap="square" rtlCol="0">
            <a:spAutoFit/>
          </a:bodyPr>
          <a:lstStyle/>
          <a:p>
            <a:r>
              <a:rPr lang="en-IN" b="1" smtClean="0"/>
              <a:t>Admin can view and edit his details</a:t>
            </a:r>
            <a:endParaRPr lang="en-IN" b="1"/>
          </a:p>
        </p:txBody>
      </p:sp>
    </p:spTree>
    <p:extLst>
      <p:ext uri="{BB962C8B-B14F-4D97-AF65-F5344CB8AC3E}">
        <p14:creationId xmlns:p14="http://schemas.microsoft.com/office/powerpoint/2010/main" val="18277618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19600" y="235458"/>
            <a:ext cx="3586098" cy="430887"/>
          </a:xfrm>
        </p:spPr>
        <p:txBody>
          <a:bodyPr/>
          <a:lstStyle/>
          <a:p>
            <a:r>
              <a:rPr lang="en-IN" smtClean="0"/>
              <a:t>      OUTPUT</a:t>
            </a:r>
            <a:endParaRPr lang="en-IN"/>
          </a:p>
        </p:txBody>
      </p:sp>
      <p:pic>
        <p:nvPicPr>
          <p:cNvPr id="3" name="Picture 2"/>
          <p:cNvPicPr/>
          <p:nvPr/>
        </p:nvPicPr>
        <p:blipFill>
          <a:blip r:embed="rId2"/>
          <a:stretch>
            <a:fillRect/>
          </a:stretch>
        </p:blipFill>
        <p:spPr>
          <a:xfrm>
            <a:off x="2286000" y="1828800"/>
            <a:ext cx="7010400" cy="3810000"/>
          </a:xfrm>
          <a:prstGeom prst="rect">
            <a:avLst/>
          </a:prstGeom>
        </p:spPr>
      </p:pic>
      <p:sp>
        <p:nvSpPr>
          <p:cNvPr id="5" name="TextBox 4"/>
          <p:cNvSpPr txBox="1"/>
          <p:nvPr/>
        </p:nvSpPr>
        <p:spPr>
          <a:xfrm>
            <a:off x="838200" y="1143000"/>
            <a:ext cx="10210800" cy="369332"/>
          </a:xfrm>
          <a:prstGeom prst="rect">
            <a:avLst/>
          </a:prstGeom>
          <a:noFill/>
        </p:spPr>
        <p:txBody>
          <a:bodyPr wrap="square" rtlCol="0">
            <a:spAutoFit/>
          </a:bodyPr>
          <a:lstStyle/>
          <a:p>
            <a:r>
              <a:rPr lang="en-IN" b="1" smtClean="0"/>
              <a:t>Viewing and deleting user details</a:t>
            </a:r>
            <a:endParaRPr lang="en-IN" b="1"/>
          </a:p>
        </p:txBody>
      </p:sp>
    </p:spTree>
    <p:extLst>
      <p:ext uri="{BB962C8B-B14F-4D97-AF65-F5344CB8AC3E}">
        <p14:creationId xmlns:p14="http://schemas.microsoft.com/office/powerpoint/2010/main" val="40346723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300" y="235458"/>
            <a:ext cx="3819398" cy="430887"/>
          </a:xfrm>
        </p:spPr>
        <p:txBody>
          <a:bodyPr/>
          <a:lstStyle/>
          <a:p>
            <a:r>
              <a:rPr lang="en-IN" smtClean="0"/>
              <a:t>         OUTPUT</a:t>
            </a:r>
            <a:endParaRPr lang="en-IN"/>
          </a:p>
        </p:txBody>
      </p:sp>
      <p:pic>
        <p:nvPicPr>
          <p:cNvPr id="3" name="Picture 2"/>
          <p:cNvPicPr/>
          <p:nvPr/>
        </p:nvPicPr>
        <p:blipFill>
          <a:blip r:embed="rId2"/>
          <a:stretch>
            <a:fillRect/>
          </a:stretch>
        </p:blipFill>
        <p:spPr>
          <a:xfrm>
            <a:off x="2286000" y="1905000"/>
            <a:ext cx="7239000" cy="3962400"/>
          </a:xfrm>
          <a:prstGeom prst="rect">
            <a:avLst/>
          </a:prstGeom>
        </p:spPr>
      </p:pic>
      <p:sp>
        <p:nvSpPr>
          <p:cNvPr id="4" name="TextBox 3"/>
          <p:cNvSpPr txBox="1"/>
          <p:nvPr/>
        </p:nvSpPr>
        <p:spPr>
          <a:xfrm>
            <a:off x="990600" y="1219200"/>
            <a:ext cx="4914900" cy="369332"/>
          </a:xfrm>
          <a:prstGeom prst="rect">
            <a:avLst/>
          </a:prstGeom>
          <a:noFill/>
        </p:spPr>
        <p:txBody>
          <a:bodyPr wrap="square" rtlCol="0">
            <a:spAutoFit/>
          </a:bodyPr>
          <a:lstStyle/>
          <a:p>
            <a:r>
              <a:rPr lang="en-IN" b="1" smtClean="0"/>
              <a:t>Upload and view dataset</a:t>
            </a:r>
            <a:endParaRPr lang="en-IN" b="1"/>
          </a:p>
        </p:txBody>
      </p:sp>
    </p:spTree>
    <p:extLst>
      <p:ext uri="{BB962C8B-B14F-4D97-AF65-F5344CB8AC3E}">
        <p14:creationId xmlns:p14="http://schemas.microsoft.com/office/powerpoint/2010/main" val="16089413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300" y="235458"/>
            <a:ext cx="3819398" cy="430887"/>
          </a:xfrm>
        </p:spPr>
        <p:txBody>
          <a:bodyPr/>
          <a:lstStyle/>
          <a:p>
            <a:r>
              <a:rPr lang="en-IN" smtClean="0"/>
              <a:t>              OUTPUT</a:t>
            </a:r>
            <a:endParaRPr lang="en-IN"/>
          </a:p>
        </p:txBody>
      </p:sp>
      <p:pic>
        <p:nvPicPr>
          <p:cNvPr id="4" name="Picture 3"/>
          <p:cNvPicPr/>
          <p:nvPr/>
        </p:nvPicPr>
        <p:blipFill>
          <a:blip r:embed="rId2"/>
          <a:stretch>
            <a:fillRect/>
          </a:stretch>
        </p:blipFill>
        <p:spPr>
          <a:xfrm>
            <a:off x="2667000" y="1905000"/>
            <a:ext cx="7315200" cy="3733800"/>
          </a:xfrm>
          <a:prstGeom prst="rect">
            <a:avLst/>
          </a:prstGeom>
        </p:spPr>
      </p:pic>
      <p:sp>
        <p:nvSpPr>
          <p:cNvPr id="5" name="TextBox 4"/>
          <p:cNvSpPr txBox="1"/>
          <p:nvPr/>
        </p:nvSpPr>
        <p:spPr>
          <a:xfrm>
            <a:off x="1524000" y="1100140"/>
            <a:ext cx="4343400" cy="369332"/>
          </a:xfrm>
          <a:prstGeom prst="rect">
            <a:avLst/>
          </a:prstGeom>
          <a:noFill/>
        </p:spPr>
        <p:txBody>
          <a:bodyPr wrap="square" rtlCol="0">
            <a:spAutoFit/>
          </a:bodyPr>
          <a:lstStyle/>
          <a:p>
            <a:r>
              <a:rPr lang="en-IN" smtClean="0"/>
              <a:t>                 </a:t>
            </a:r>
            <a:r>
              <a:rPr lang="en-IN" b="1" smtClean="0"/>
              <a:t>USER LOGIN</a:t>
            </a:r>
            <a:endParaRPr lang="en-IN" b="1"/>
          </a:p>
        </p:txBody>
      </p:sp>
    </p:spTree>
    <p:extLst>
      <p:ext uri="{BB962C8B-B14F-4D97-AF65-F5344CB8AC3E}">
        <p14:creationId xmlns:p14="http://schemas.microsoft.com/office/powerpoint/2010/main" val="23700309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95800" y="235458"/>
            <a:ext cx="3509898" cy="430887"/>
          </a:xfrm>
        </p:spPr>
        <p:txBody>
          <a:bodyPr/>
          <a:lstStyle/>
          <a:p>
            <a:r>
              <a:rPr lang="en-IN" smtClean="0"/>
              <a:t>       OUTPUT</a:t>
            </a:r>
            <a:endParaRPr lang="en-IN"/>
          </a:p>
        </p:txBody>
      </p:sp>
      <p:pic>
        <p:nvPicPr>
          <p:cNvPr id="3" name="Picture 2"/>
          <p:cNvPicPr/>
          <p:nvPr/>
        </p:nvPicPr>
        <p:blipFill>
          <a:blip r:embed="rId2"/>
          <a:stretch>
            <a:fillRect/>
          </a:stretch>
        </p:blipFill>
        <p:spPr>
          <a:xfrm>
            <a:off x="2057400" y="1600200"/>
            <a:ext cx="7467600" cy="3849468"/>
          </a:xfrm>
          <a:prstGeom prst="rect">
            <a:avLst/>
          </a:prstGeom>
        </p:spPr>
      </p:pic>
      <p:sp>
        <p:nvSpPr>
          <p:cNvPr id="5" name="TextBox 4"/>
          <p:cNvSpPr txBox="1"/>
          <p:nvPr/>
        </p:nvSpPr>
        <p:spPr>
          <a:xfrm>
            <a:off x="762000" y="1066800"/>
            <a:ext cx="11125200" cy="646331"/>
          </a:xfrm>
          <a:prstGeom prst="rect">
            <a:avLst/>
          </a:prstGeom>
          <a:noFill/>
        </p:spPr>
        <p:txBody>
          <a:bodyPr wrap="square" rtlCol="0">
            <a:spAutoFit/>
          </a:bodyPr>
          <a:lstStyle/>
          <a:p>
            <a:r>
              <a:rPr lang="en-IN" smtClean="0"/>
              <a:t>  </a:t>
            </a:r>
            <a:r>
              <a:rPr lang="en-IN" b="1" smtClean="0"/>
              <a:t>User Homepage</a:t>
            </a:r>
            <a:endParaRPr lang="en-IN" b="1"/>
          </a:p>
          <a:p>
            <a:endParaRPr lang="en-IN" b="1"/>
          </a:p>
        </p:txBody>
      </p:sp>
    </p:spTree>
    <p:extLst>
      <p:ext uri="{BB962C8B-B14F-4D97-AF65-F5344CB8AC3E}">
        <p14:creationId xmlns:p14="http://schemas.microsoft.com/office/powerpoint/2010/main" val="17433749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300" y="235458"/>
            <a:ext cx="3819398" cy="430887"/>
          </a:xfrm>
        </p:spPr>
        <p:txBody>
          <a:bodyPr/>
          <a:lstStyle/>
          <a:p>
            <a:r>
              <a:rPr lang="en-IN" smtClean="0"/>
              <a:t>            OUTPUT</a:t>
            </a:r>
            <a:endParaRPr lang="en-IN"/>
          </a:p>
        </p:txBody>
      </p:sp>
      <p:sp>
        <p:nvSpPr>
          <p:cNvPr id="7" name="TextBox 6"/>
          <p:cNvSpPr txBox="1"/>
          <p:nvPr/>
        </p:nvSpPr>
        <p:spPr>
          <a:xfrm>
            <a:off x="838200" y="1143000"/>
            <a:ext cx="10439400" cy="369332"/>
          </a:xfrm>
          <a:prstGeom prst="rect">
            <a:avLst/>
          </a:prstGeom>
          <a:noFill/>
        </p:spPr>
        <p:txBody>
          <a:bodyPr wrap="square" rtlCol="0">
            <a:spAutoFit/>
          </a:bodyPr>
          <a:lstStyle/>
          <a:p>
            <a:r>
              <a:rPr lang="en-US" smtClean="0"/>
              <a:t>    </a:t>
            </a:r>
            <a:r>
              <a:rPr lang="en-US" b="1" smtClean="0"/>
              <a:t> User can view their profile and edit details </a:t>
            </a:r>
            <a:endParaRPr lang="en-IN"/>
          </a:p>
        </p:txBody>
      </p:sp>
      <p:pic>
        <p:nvPicPr>
          <p:cNvPr id="8" name="Picture 7"/>
          <p:cNvPicPr/>
          <p:nvPr/>
        </p:nvPicPr>
        <p:blipFill>
          <a:blip r:embed="rId2"/>
          <a:stretch>
            <a:fillRect/>
          </a:stretch>
        </p:blipFill>
        <p:spPr>
          <a:xfrm>
            <a:off x="2286000" y="2093432"/>
            <a:ext cx="7315200" cy="3697768"/>
          </a:xfrm>
          <a:prstGeom prst="rect">
            <a:avLst/>
          </a:prstGeom>
        </p:spPr>
      </p:pic>
    </p:spTree>
    <p:extLst>
      <p:ext uri="{BB962C8B-B14F-4D97-AF65-F5344CB8AC3E}">
        <p14:creationId xmlns:p14="http://schemas.microsoft.com/office/powerpoint/2010/main" val="17880500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300" y="235458"/>
            <a:ext cx="3819398" cy="430887"/>
          </a:xfrm>
        </p:spPr>
        <p:txBody>
          <a:bodyPr/>
          <a:lstStyle/>
          <a:p>
            <a:r>
              <a:rPr lang="en-IN" smtClean="0"/>
              <a:t>           OUTPUT</a:t>
            </a:r>
            <a:endParaRPr lang="en-IN"/>
          </a:p>
        </p:txBody>
      </p:sp>
      <p:sp>
        <p:nvSpPr>
          <p:cNvPr id="5" name="TextBox 4"/>
          <p:cNvSpPr txBox="1"/>
          <p:nvPr/>
        </p:nvSpPr>
        <p:spPr>
          <a:xfrm>
            <a:off x="914400" y="1295400"/>
            <a:ext cx="11049000" cy="369332"/>
          </a:xfrm>
          <a:prstGeom prst="rect">
            <a:avLst/>
          </a:prstGeom>
          <a:noFill/>
        </p:spPr>
        <p:txBody>
          <a:bodyPr wrap="square" rtlCol="0">
            <a:spAutoFit/>
          </a:bodyPr>
          <a:lstStyle/>
          <a:p>
            <a:r>
              <a:rPr lang="en-US" b="1" smtClean="0"/>
              <a:t>     Prediction 1</a:t>
            </a:r>
            <a:endParaRPr lang="en-IN" b="1"/>
          </a:p>
        </p:txBody>
      </p:sp>
      <p:pic>
        <p:nvPicPr>
          <p:cNvPr id="6" name="Picture 5"/>
          <p:cNvPicPr/>
          <p:nvPr/>
        </p:nvPicPr>
        <p:blipFill>
          <a:blip r:embed="rId2"/>
          <a:stretch>
            <a:fillRect/>
          </a:stretch>
        </p:blipFill>
        <p:spPr>
          <a:xfrm>
            <a:off x="2286000" y="1905000"/>
            <a:ext cx="8229600" cy="3657600"/>
          </a:xfrm>
          <a:prstGeom prst="rect">
            <a:avLst/>
          </a:prstGeom>
        </p:spPr>
      </p:pic>
    </p:spTree>
    <p:extLst>
      <p:ext uri="{BB962C8B-B14F-4D97-AF65-F5344CB8AC3E}">
        <p14:creationId xmlns:p14="http://schemas.microsoft.com/office/powerpoint/2010/main" val="8522129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300" y="235458"/>
            <a:ext cx="3819398" cy="430887"/>
          </a:xfrm>
        </p:spPr>
        <p:txBody>
          <a:bodyPr/>
          <a:lstStyle/>
          <a:p>
            <a:r>
              <a:rPr lang="en-IN" smtClean="0"/>
              <a:t>       OUTPUT</a:t>
            </a:r>
            <a:endParaRPr lang="en-IN"/>
          </a:p>
        </p:txBody>
      </p:sp>
      <p:pic>
        <p:nvPicPr>
          <p:cNvPr id="5" name="Picture 4"/>
          <p:cNvPicPr/>
          <p:nvPr/>
        </p:nvPicPr>
        <p:blipFill>
          <a:blip r:embed="rId2"/>
          <a:stretch>
            <a:fillRect/>
          </a:stretch>
        </p:blipFill>
        <p:spPr>
          <a:xfrm>
            <a:off x="2133600" y="1828800"/>
            <a:ext cx="7162800" cy="3733800"/>
          </a:xfrm>
          <a:prstGeom prst="rect">
            <a:avLst/>
          </a:prstGeom>
        </p:spPr>
      </p:pic>
      <p:sp>
        <p:nvSpPr>
          <p:cNvPr id="7" name="TextBox 6"/>
          <p:cNvSpPr txBox="1"/>
          <p:nvPr/>
        </p:nvSpPr>
        <p:spPr>
          <a:xfrm>
            <a:off x="1600200" y="1066800"/>
            <a:ext cx="3124200" cy="369332"/>
          </a:xfrm>
          <a:prstGeom prst="rect">
            <a:avLst/>
          </a:prstGeom>
          <a:noFill/>
        </p:spPr>
        <p:txBody>
          <a:bodyPr wrap="square" rtlCol="0">
            <a:spAutoFit/>
          </a:bodyPr>
          <a:lstStyle/>
          <a:p>
            <a:r>
              <a:rPr lang="en-IN" b="1" smtClean="0"/>
              <a:t>Prediction 1 Result</a:t>
            </a:r>
            <a:endParaRPr lang="en-IN" b="1"/>
          </a:p>
        </p:txBody>
      </p:sp>
    </p:spTree>
    <p:extLst>
      <p:ext uri="{BB962C8B-B14F-4D97-AF65-F5344CB8AC3E}">
        <p14:creationId xmlns:p14="http://schemas.microsoft.com/office/powerpoint/2010/main" val="15381899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3800" y="235458"/>
            <a:ext cx="4271898" cy="430887"/>
          </a:xfrm>
        </p:spPr>
        <p:txBody>
          <a:bodyPr/>
          <a:lstStyle/>
          <a:p>
            <a:r>
              <a:rPr lang="en-IN" smtClean="0"/>
              <a:t>             OUTPUT</a:t>
            </a:r>
            <a:endParaRPr lang="en-IN"/>
          </a:p>
        </p:txBody>
      </p:sp>
      <p:pic>
        <p:nvPicPr>
          <p:cNvPr id="5" name="Picture 4"/>
          <p:cNvPicPr/>
          <p:nvPr/>
        </p:nvPicPr>
        <p:blipFill>
          <a:blip r:embed="rId2"/>
          <a:stretch>
            <a:fillRect/>
          </a:stretch>
        </p:blipFill>
        <p:spPr>
          <a:xfrm>
            <a:off x="1828800" y="1752600"/>
            <a:ext cx="7772400" cy="3733800"/>
          </a:xfrm>
          <a:prstGeom prst="rect">
            <a:avLst/>
          </a:prstGeom>
        </p:spPr>
      </p:pic>
      <p:sp>
        <p:nvSpPr>
          <p:cNvPr id="3" name="TextBox 2"/>
          <p:cNvSpPr txBox="1"/>
          <p:nvPr/>
        </p:nvSpPr>
        <p:spPr>
          <a:xfrm>
            <a:off x="1524000" y="990600"/>
            <a:ext cx="3733800" cy="369332"/>
          </a:xfrm>
          <a:prstGeom prst="rect">
            <a:avLst/>
          </a:prstGeom>
          <a:noFill/>
        </p:spPr>
        <p:txBody>
          <a:bodyPr wrap="square" rtlCol="0">
            <a:spAutoFit/>
          </a:bodyPr>
          <a:lstStyle/>
          <a:p>
            <a:r>
              <a:rPr lang="en-IN" b="1" smtClean="0"/>
              <a:t>Prediction 2</a:t>
            </a:r>
            <a:endParaRPr lang="en-IN" b="1"/>
          </a:p>
        </p:txBody>
      </p:sp>
    </p:spTree>
    <p:extLst>
      <p:ext uri="{BB962C8B-B14F-4D97-AF65-F5344CB8AC3E}">
        <p14:creationId xmlns:p14="http://schemas.microsoft.com/office/powerpoint/2010/main" val="1053232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243583" y="6259067"/>
            <a:ext cx="740664" cy="320039"/>
          </a:xfrm>
          <a:prstGeom prst="rect">
            <a:avLst/>
          </a:prstGeom>
          <a:blipFill>
            <a:blip r:embed="rId2" cstate="print"/>
            <a:stretch>
              <a:fillRect/>
            </a:stretch>
          </a:blipFill>
        </p:spPr>
        <p:txBody>
          <a:bodyPr wrap="square" lIns="0" tIns="0" rIns="0" bIns="0" rtlCol="0"/>
          <a:lstStyle/>
          <a:p>
            <a:endParaRPr/>
          </a:p>
        </p:txBody>
      </p:sp>
      <p:grpSp>
        <p:nvGrpSpPr>
          <p:cNvPr id="3" name="object 3"/>
          <p:cNvGrpSpPr/>
          <p:nvPr/>
        </p:nvGrpSpPr>
        <p:grpSpPr>
          <a:xfrm>
            <a:off x="185928" y="6233159"/>
            <a:ext cx="569595" cy="344805"/>
            <a:chOff x="185928" y="6233159"/>
            <a:chExt cx="569595" cy="344805"/>
          </a:xfrm>
        </p:grpSpPr>
        <p:sp>
          <p:nvSpPr>
            <p:cNvPr id="4" name="object 4"/>
            <p:cNvSpPr/>
            <p:nvPr/>
          </p:nvSpPr>
          <p:spPr>
            <a:xfrm>
              <a:off x="185928" y="6239954"/>
              <a:ext cx="569595" cy="337820"/>
            </a:xfrm>
            <a:custGeom>
              <a:avLst/>
              <a:gdLst/>
              <a:ahLst/>
              <a:cxnLst/>
              <a:rect l="l" t="t" r="r" b="b"/>
              <a:pathLst>
                <a:path w="569595" h="337820">
                  <a:moveTo>
                    <a:pt x="569404" y="267208"/>
                  </a:moveTo>
                  <a:lnTo>
                    <a:pt x="537756" y="267208"/>
                  </a:lnTo>
                  <a:lnTo>
                    <a:pt x="530987" y="262674"/>
                  </a:lnTo>
                  <a:lnTo>
                    <a:pt x="530987" y="122275"/>
                  </a:lnTo>
                  <a:lnTo>
                    <a:pt x="524713" y="70192"/>
                  </a:lnTo>
                  <a:lnTo>
                    <a:pt x="523963" y="63893"/>
                  </a:lnTo>
                  <a:lnTo>
                    <a:pt x="523709" y="63398"/>
                  </a:lnTo>
                  <a:lnTo>
                    <a:pt x="115239" y="63398"/>
                  </a:lnTo>
                  <a:lnTo>
                    <a:pt x="117487" y="56603"/>
                  </a:lnTo>
                  <a:lnTo>
                    <a:pt x="107048" y="10756"/>
                  </a:lnTo>
                  <a:lnTo>
                    <a:pt x="74561" y="0"/>
                  </a:lnTo>
                  <a:lnTo>
                    <a:pt x="0" y="0"/>
                  </a:lnTo>
                  <a:lnTo>
                    <a:pt x="0" y="72453"/>
                  </a:lnTo>
                  <a:lnTo>
                    <a:pt x="33896" y="72453"/>
                  </a:lnTo>
                  <a:lnTo>
                    <a:pt x="40665" y="76987"/>
                  </a:lnTo>
                  <a:lnTo>
                    <a:pt x="40665" y="337400"/>
                  </a:lnTo>
                  <a:lnTo>
                    <a:pt x="119761" y="337400"/>
                  </a:lnTo>
                  <a:lnTo>
                    <a:pt x="119761" y="190207"/>
                  </a:lnTo>
                  <a:lnTo>
                    <a:pt x="120142" y="178714"/>
                  </a:lnTo>
                  <a:lnTo>
                    <a:pt x="135636" y="117005"/>
                  </a:lnTo>
                  <a:lnTo>
                    <a:pt x="174472" y="76174"/>
                  </a:lnTo>
                  <a:lnTo>
                    <a:pt x="201091" y="70192"/>
                  </a:lnTo>
                  <a:lnTo>
                    <a:pt x="224345" y="75717"/>
                  </a:lnTo>
                  <a:lnTo>
                    <a:pt x="238086" y="90576"/>
                  </a:lnTo>
                  <a:lnTo>
                    <a:pt x="244627" y="112229"/>
                  </a:lnTo>
                  <a:lnTo>
                    <a:pt x="246278" y="138125"/>
                  </a:lnTo>
                  <a:lnTo>
                    <a:pt x="246278" y="337400"/>
                  </a:lnTo>
                  <a:lnTo>
                    <a:pt x="325374" y="337400"/>
                  </a:lnTo>
                  <a:lnTo>
                    <a:pt x="325374" y="190207"/>
                  </a:lnTo>
                  <a:lnTo>
                    <a:pt x="325755" y="178714"/>
                  </a:lnTo>
                  <a:lnTo>
                    <a:pt x="340296" y="117005"/>
                  </a:lnTo>
                  <a:lnTo>
                    <a:pt x="379768" y="76174"/>
                  </a:lnTo>
                  <a:lnTo>
                    <a:pt x="406704" y="70192"/>
                  </a:lnTo>
                  <a:lnTo>
                    <a:pt x="429971" y="75399"/>
                  </a:lnTo>
                  <a:lnTo>
                    <a:pt x="443712" y="89725"/>
                  </a:lnTo>
                  <a:lnTo>
                    <a:pt x="450240" y="111277"/>
                  </a:lnTo>
                  <a:lnTo>
                    <a:pt x="451904" y="138125"/>
                  </a:lnTo>
                  <a:lnTo>
                    <a:pt x="451904" y="294373"/>
                  </a:lnTo>
                  <a:lnTo>
                    <a:pt x="454164" y="314464"/>
                  </a:lnTo>
                  <a:lnTo>
                    <a:pt x="461505" y="327774"/>
                  </a:lnTo>
                  <a:lnTo>
                    <a:pt x="474776" y="335140"/>
                  </a:lnTo>
                  <a:lnTo>
                    <a:pt x="494830" y="337400"/>
                  </a:lnTo>
                  <a:lnTo>
                    <a:pt x="569404" y="337400"/>
                  </a:lnTo>
                  <a:lnTo>
                    <a:pt x="569404" y="267208"/>
                  </a:lnTo>
                  <a:close/>
                </a:path>
              </a:pathLst>
            </a:custGeom>
            <a:solidFill>
              <a:srgbClr val="C32C15"/>
            </a:solidFill>
          </p:spPr>
          <p:txBody>
            <a:bodyPr wrap="square" lIns="0" tIns="0" rIns="0" bIns="0" rtlCol="0"/>
            <a:lstStyle/>
            <a:p>
              <a:endParaRPr/>
            </a:p>
          </p:txBody>
        </p:sp>
        <p:sp>
          <p:nvSpPr>
            <p:cNvPr id="5" name="object 5"/>
            <p:cNvSpPr/>
            <p:nvPr/>
          </p:nvSpPr>
          <p:spPr>
            <a:xfrm>
              <a:off x="303415" y="6233159"/>
              <a:ext cx="406222" cy="70192"/>
            </a:xfrm>
            <a:prstGeom prst="rect">
              <a:avLst/>
            </a:prstGeom>
            <a:blipFill>
              <a:blip r:embed="rId3" cstate="print"/>
              <a:stretch>
                <a:fillRect/>
              </a:stretch>
            </a:blipFill>
          </p:spPr>
          <p:txBody>
            <a:bodyPr wrap="square" lIns="0" tIns="0" rIns="0" bIns="0" rtlCol="0"/>
            <a:lstStyle/>
            <a:p>
              <a:endParaRPr/>
            </a:p>
          </p:txBody>
        </p:sp>
      </p:grpSp>
      <p:sp>
        <p:nvSpPr>
          <p:cNvPr id="6" name="object 6"/>
          <p:cNvSpPr/>
          <p:nvPr/>
        </p:nvSpPr>
        <p:spPr>
          <a:xfrm>
            <a:off x="1019555" y="6240779"/>
            <a:ext cx="158750" cy="440690"/>
          </a:xfrm>
          <a:custGeom>
            <a:avLst/>
            <a:gdLst/>
            <a:ahLst/>
            <a:cxnLst/>
            <a:rect l="l" t="t" r="r" b="b"/>
            <a:pathLst>
              <a:path w="158750" h="440690">
                <a:moveTo>
                  <a:pt x="115430" y="0"/>
                </a:moveTo>
                <a:lnTo>
                  <a:pt x="38506" y="0"/>
                </a:lnTo>
                <a:lnTo>
                  <a:pt x="38506" y="72224"/>
                </a:lnTo>
                <a:lnTo>
                  <a:pt x="72415" y="72224"/>
                </a:lnTo>
                <a:lnTo>
                  <a:pt x="79222" y="76746"/>
                </a:lnTo>
                <a:lnTo>
                  <a:pt x="79222" y="306984"/>
                </a:lnTo>
                <a:lnTo>
                  <a:pt x="72148" y="339369"/>
                </a:lnTo>
                <a:lnTo>
                  <a:pt x="54889" y="357771"/>
                </a:lnTo>
                <a:lnTo>
                  <a:pt x="33388" y="366026"/>
                </a:lnTo>
                <a:lnTo>
                  <a:pt x="13601" y="367931"/>
                </a:lnTo>
                <a:lnTo>
                  <a:pt x="0" y="367931"/>
                </a:lnTo>
                <a:lnTo>
                  <a:pt x="0" y="437908"/>
                </a:lnTo>
                <a:lnTo>
                  <a:pt x="9016" y="440169"/>
                </a:lnTo>
                <a:lnTo>
                  <a:pt x="24904" y="440169"/>
                </a:lnTo>
                <a:lnTo>
                  <a:pt x="90487" y="428180"/>
                </a:lnTo>
                <a:lnTo>
                  <a:pt x="123812" y="407009"/>
                </a:lnTo>
                <a:lnTo>
                  <a:pt x="148678" y="370243"/>
                </a:lnTo>
                <a:lnTo>
                  <a:pt x="158432" y="313753"/>
                </a:lnTo>
                <a:lnTo>
                  <a:pt x="158432" y="45148"/>
                </a:lnTo>
                <a:lnTo>
                  <a:pt x="156171" y="25704"/>
                </a:lnTo>
                <a:lnTo>
                  <a:pt x="148818" y="11569"/>
                </a:lnTo>
                <a:lnTo>
                  <a:pt x="135521" y="2921"/>
                </a:lnTo>
                <a:lnTo>
                  <a:pt x="115430" y="0"/>
                </a:lnTo>
                <a:close/>
              </a:path>
            </a:pathLst>
          </a:custGeom>
          <a:solidFill>
            <a:srgbClr val="C32C15"/>
          </a:solidFill>
        </p:spPr>
        <p:txBody>
          <a:bodyPr wrap="square" lIns="0" tIns="0" rIns="0" bIns="0" rtlCol="0"/>
          <a:lstStyle/>
          <a:p>
            <a:endParaRPr/>
          </a:p>
        </p:txBody>
      </p:sp>
      <p:grpSp>
        <p:nvGrpSpPr>
          <p:cNvPr id="7" name="object 7"/>
          <p:cNvGrpSpPr/>
          <p:nvPr/>
        </p:nvGrpSpPr>
        <p:grpSpPr>
          <a:xfrm>
            <a:off x="0" y="5871971"/>
            <a:ext cx="2159635" cy="986155"/>
            <a:chOff x="0" y="5871971"/>
            <a:chExt cx="2159635" cy="986155"/>
          </a:xfrm>
        </p:grpSpPr>
        <p:sp>
          <p:nvSpPr>
            <p:cNvPr id="8" name="object 8"/>
            <p:cNvSpPr/>
            <p:nvPr/>
          </p:nvSpPr>
          <p:spPr>
            <a:xfrm>
              <a:off x="719328" y="6099047"/>
              <a:ext cx="451484" cy="478155"/>
            </a:xfrm>
            <a:custGeom>
              <a:avLst/>
              <a:gdLst/>
              <a:ahLst/>
              <a:cxnLst/>
              <a:rect l="l" t="t" r="r" b="b"/>
              <a:pathLst>
                <a:path w="451484" h="478154">
                  <a:moveTo>
                    <a:pt x="361162" y="0"/>
                  </a:moveTo>
                  <a:lnTo>
                    <a:pt x="329552" y="0"/>
                  </a:lnTo>
                  <a:lnTo>
                    <a:pt x="312928" y="1447"/>
                  </a:lnTo>
                  <a:lnTo>
                    <a:pt x="282168" y="31559"/>
                  </a:lnTo>
                  <a:lnTo>
                    <a:pt x="178320" y="351701"/>
                  </a:lnTo>
                  <a:lnTo>
                    <a:pt x="167843" y="394169"/>
                  </a:lnTo>
                  <a:lnTo>
                    <a:pt x="167030" y="399034"/>
                  </a:lnTo>
                  <a:lnTo>
                    <a:pt x="164782" y="399034"/>
                  </a:lnTo>
                  <a:lnTo>
                    <a:pt x="153492" y="351701"/>
                  </a:lnTo>
                  <a:lnTo>
                    <a:pt x="92544" y="173583"/>
                  </a:lnTo>
                  <a:lnTo>
                    <a:pt x="63017" y="143789"/>
                  </a:lnTo>
                  <a:lnTo>
                    <a:pt x="45148" y="142024"/>
                  </a:lnTo>
                  <a:lnTo>
                    <a:pt x="0" y="142024"/>
                  </a:lnTo>
                  <a:lnTo>
                    <a:pt x="0" y="214160"/>
                  </a:lnTo>
                  <a:lnTo>
                    <a:pt x="15798" y="214160"/>
                  </a:lnTo>
                  <a:lnTo>
                    <a:pt x="22567" y="216420"/>
                  </a:lnTo>
                  <a:lnTo>
                    <a:pt x="24828" y="225437"/>
                  </a:lnTo>
                  <a:lnTo>
                    <a:pt x="117373" y="477926"/>
                  </a:lnTo>
                  <a:lnTo>
                    <a:pt x="212178" y="477926"/>
                  </a:lnTo>
                  <a:lnTo>
                    <a:pt x="238213" y="399034"/>
                  </a:lnTo>
                  <a:lnTo>
                    <a:pt x="345313" y="74396"/>
                  </a:lnTo>
                  <a:lnTo>
                    <a:pt x="352094" y="69888"/>
                  </a:lnTo>
                  <a:lnTo>
                    <a:pt x="361162" y="69888"/>
                  </a:lnTo>
                  <a:lnTo>
                    <a:pt x="361162" y="0"/>
                  </a:lnTo>
                  <a:close/>
                </a:path>
                <a:path w="451484" h="478154">
                  <a:moveTo>
                    <a:pt x="450900" y="0"/>
                  </a:moveTo>
                  <a:lnTo>
                    <a:pt x="384048" y="0"/>
                  </a:lnTo>
                  <a:lnTo>
                    <a:pt x="384048" y="69634"/>
                  </a:lnTo>
                  <a:lnTo>
                    <a:pt x="450900" y="69634"/>
                  </a:lnTo>
                  <a:lnTo>
                    <a:pt x="450900" y="0"/>
                  </a:lnTo>
                  <a:close/>
                </a:path>
              </a:pathLst>
            </a:custGeom>
            <a:solidFill>
              <a:srgbClr val="EE8600"/>
            </a:solidFill>
          </p:spPr>
          <p:txBody>
            <a:bodyPr wrap="square" lIns="0" tIns="0" rIns="0" bIns="0" rtlCol="0"/>
            <a:lstStyle/>
            <a:p>
              <a:endParaRPr/>
            </a:p>
          </p:txBody>
        </p:sp>
        <p:sp>
          <p:nvSpPr>
            <p:cNvPr id="9" name="object 9"/>
            <p:cNvSpPr/>
            <p:nvPr/>
          </p:nvSpPr>
          <p:spPr>
            <a:xfrm>
              <a:off x="0" y="5871971"/>
              <a:ext cx="2159507" cy="986027"/>
            </a:xfrm>
            <a:prstGeom prst="rect">
              <a:avLst/>
            </a:prstGeom>
            <a:blipFill>
              <a:blip r:embed="rId4" cstate="print"/>
              <a:stretch>
                <a:fillRect/>
              </a:stretch>
            </a:blipFill>
          </p:spPr>
          <p:txBody>
            <a:bodyPr wrap="square" lIns="0" tIns="0" rIns="0" bIns="0" rtlCol="0"/>
            <a:lstStyle/>
            <a:p>
              <a:endParaRPr/>
            </a:p>
          </p:txBody>
        </p:sp>
      </p:grpSp>
      <p:sp>
        <p:nvSpPr>
          <p:cNvPr id="10" name="object 10"/>
          <p:cNvSpPr txBox="1"/>
          <p:nvPr/>
        </p:nvSpPr>
        <p:spPr>
          <a:xfrm>
            <a:off x="11773027" y="6543243"/>
            <a:ext cx="109220" cy="223520"/>
          </a:xfrm>
          <a:prstGeom prst="rect">
            <a:avLst/>
          </a:prstGeom>
        </p:spPr>
        <p:txBody>
          <a:bodyPr vert="horz" wrap="square" lIns="0" tIns="12065" rIns="0" bIns="0" rtlCol="0">
            <a:spAutoFit/>
          </a:bodyPr>
          <a:lstStyle/>
          <a:p>
            <a:pPr marL="12700">
              <a:lnSpc>
                <a:spcPct val="100000"/>
              </a:lnSpc>
              <a:spcBef>
                <a:spcPts val="95"/>
              </a:spcBef>
            </a:pPr>
            <a:r>
              <a:rPr sz="1300" spc="-5" dirty="0">
                <a:solidFill>
                  <a:srgbClr val="FFFFFF"/>
                </a:solidFill>
                <a:latin typeface="Carlito"/>
                <a:cs typeface="Carlito"/>
              </a:rPr>
              <a:t>4</a:t>
            </a:r>
            <a:endParaRPr sz="1300">
              <a:latin typeface="Carlito"/>
              <a:cs typeface="Carlito"/>
            </a:endParaRPr>
          </a:p>
        </p:txBody>
      </p:sp>
      <p:sp>
        <p:nvSpPr>
          <p:cNvPr id="11" name="object 11"/>
          <p:cNvSpPr txBox="1"/>
          <p:nvPr/>
        </p:nvSpPr>
        <p:spPr>
          <a:xfrm>
            <a:off x="2467101" y="6615480"/>
            <a:ext cx="8550910" cy="208279"/>
          </a:xfrm>
          <a:prstGeom prst="rect">
            <a:avLst/>
          </a:prstGeom>
        </p:spPr>
        <p:txBody>
          <a:bodyPr vert="horz" wrap="square" lIns="0" tIns="12700" rIns="0" bIns="0" rtlCol="0">
            <a:spAutoFit/>
          </a:bodyPr>
          <a:lstStyle/>
          <a:p>
            <a:pPr marL="12700">
              <a:lnSpc>
                <a:spcPct val="100000"/>
              </a:lnSpc>
              <a:spcBef>
                <a:spcPts val="100"/>
              </a:spcBef>
            </a:pPr>
            <a:r>
              <a:rPr sz="1200" b="1" spc="35" dirty="0">
                <a:solidFill>
                  <a:srgbClr val="C00000"/>
                </a:solidFill>
                <a:latin typeface="Trebuchet MS"/>
                <a:cs typeface="Trebuchet MS"/>
              </a:rPr>
              <a:t>Approved</a:t>
            </a:r>
            <a:r>
              <a:rPr sz="1200" b="1" spc="-60" dirty="0">
                <a:solidFill>
                  <a:srgbClr val="C00000"/>
                </a:solidFill>
                <a:latin typeface="Trebuchet MS"/>
                <a:cs typeface="Trebuchet MS"/>
              </a:rPr>
              <a:t> </a:t>
            </a:r>
            <a:r>
              <a:rPr sz="1200" b="1" spc="35" dirty="0">
                <a:solidFill>
                  <a:srgbClr val="C00000"/>
                </a:solidFill>
                <a:latin typeface="Trebuchet MS"/>
                <a:cs typeface="Trebuchet MS"/>
              </a:rPr>
              <a:t>by</a:t>
            </a:r>
            <a:r>
              <a:rPr sz="1200" b="1" spc="-25" dirty="0">
                <a:solidFill>
                  <a:srgbClr val="C00000"/>
                </a:solidFill>
                <a:latin typeface="Trebuchet MS"/>
                <a:cs typeface="Trebuchet MS"/>
              </a:rPr>
              <a:t> </a:t>
            </a:r>
            <a:r>
              <a:rPr sz="1200" b="1" spc="80" dirty="0">
                <a:solidFill>
                  <a:srgbClr val="C00000"/>
                </a:solidFill>
                <a:latin typeface="Trebuchet MS"/>
                <a:cs typeface="Trebuchet MS"/>
              </a:rPr>
              <a:t>AICTE</a:t>
            </a:r>
            <a:r>
              <a:rPr sz="1200" b="1" spc="-35" dirty="0">
                <a:solidFill>
                  <a:srgbClr val="C00000"/>
                </a:solidFill>
                <a:latin typeface="Trebuchet MS"/>
                <a:cs typeface="Trebuchet MS"/>
              </a:rPr>
              <a:t> </a:t>
            </a:r>
            <a:r>
              <a:rPr sz="1200" b="1" spc="20" dirty="0">
                <a:solidFill>
                  <a:srgbClr val="C00000"/>
                </a:solidFill>
                <a:latin typeface="Trebuchet MS"/>
                <a:cs typeface="Trebuchet MS"/>
              </a:rPr>
              <a:t>|Affiliated</a:t>
            </a:r>
            <a:r>
              <a:rPr sz="1200" b="1" spc="-70" dirty="0">
                <a:solidFill>
                  <a:srgbClr val="C00000"/>
                </a:solidFill>
                <a:latin typeface="Trebuchet MS"/>
                <a:cs typeface="Trebuchet MS"/>
              </a:rPr>
              <a:t> </a:t>
            </a:r>
            <a:r>
              <a:rPr sz="1200" b="1" spc="20" dirty="0">
                <a:solidFill>
                  <a:srgbClr val="C00000"/>
                </a:solidFill>
                <a:latin typeface="Trebuchet MS"/>
                <a:cs typeface="Trebuchet MS"/>
              </a:rPr>
              <a:t>to</a:t>
            </a:r>
            <a:r>
              <a:rPr sz="1200" b="1" spc="5" dirty="0">
                <a:solidFill>
                  <a:srgbClr val="C00000"/>
                </a:solidFill>
                <a:latin typeface="Trebuchet MS"/>
                <a:cs typeface="Trebuchet MS"/>
              </a:rPr>
              <a:t> </a:t>
            </a:r>
            <a:r>
              <a:rPr sz="1200" b="1" spc="70" dirty="0">
                <a:solidFill>
                  <a:srgbClr val="C00000"/>
                </a:solidFill>
                <a:latin typeface="Trebuchet MS"/>
                <a:cs typeface="Trebuchet MS"/>
              </a:rPr>
              <a:t>VTU</a:t>
            </a:r>
            <a:r>
              <a:rPr sz="1200" b="1" spc="-40" dirty="0">
                <a:solidFill>
                  <a:srgbClr val="C00000"/>
                </a:solidFill>
                <a:latin typeface="Trebuchet MS"/>
                <a:cs typeface="Trebuchet MS"/>
              </a:rPr>
              <a:t> </a:t>
            </a:r>
            <a:r>
              <a:rPr sz="1200" b="1" spc="-125" dirty="0">
                <a:solidFill>
                  <a:srgbClr val="C00000"/>
                </a:solidFill>
                <a:latin typeface="Trebuchet MS"/>
                <a:cs typeface="Trebuchet MS"/>
              </a:rPr>
              <a:t>|</a:t>
            </a:r>
            <a:r>
              <a:rPr sz="1200" b="1" spc="-15" dirty="0">
                <a:solidFill>
                  <a:srgbClr val="C00000"/>
                </a:solidFill>
                <a:latin typeface="Trebuchet MS"/>
                <a:cs typeface="Trebuchet MS"/>
              </a:rPr>
              <a:t> </a:t>
            </a:r>
            <a:r>
              <a:rPr sz="1200" b="1" spc="25" dirty="0">
                <a:solidFill>
                  <a:srgbClr val="C00000"/>
                </a:solidFill>
                <a:latin typeface="Trebuchet MS"/>
                <a:cs typeface="Trebuchet MS"/>
              </a:rPr>
              <a:t>Recognized</a:t>
            </a:r>
            <a:r>
              <a:rPr sz="1200" b="1" spc="-80" dirty="0">
                <a:solidFill>
                  <a:srgbClr val="C00000"/>
                </a:solidFill>
                <a:latin typeface="Trebuchet MS"/>
                <a:cs typeface="Trebuchet MS"/>
              </a:rPr>
              <a:t> </a:t>
            </a:r>
            <a:r>
              <a:rPr sz="1200" b="1" spc="35" dirty="0">
                <a:solidFill>
                  <a:srgbClr val="C00000"/>
                </a:solidFill>
                <a:latin typeface="Trebuchet MS"/>
                <a:cs typeface="Trebuchet MS"/>
              </a:rPr>
              <a:t>by</a:t>
            </a:r>
            <a:r>
              <a:rPr sz="1200" b="1" spc="-25" dirty="0">
                <a:solidFill>
                  <a:srgbClr val="C00000"/>
                </a:solidFill>
                <a:latin typeface="Trebuchet MS"/>
                <a:cs typeface="Trebuchet MS"/>
              </a:rPr>
              <a:t> </a:t>
            </a:r>
            <a:r>
              <a:rPr sz="1200" b="1" spc="60" dirty="0">
                <a:solidFill>
                  <a:srgbClr val="C00000"/>
                </a:solidFill>
                <a:latin typeface="Trebuchet MS"/>
                <a:cs typeface="Trebuchet MS"/>
              </a:rPr>
              <a:t>UGC</a:t>
            </a:r>
            <a:r>
              <a:rPr sz="1200" b="1" spc="-10" dirty="0">
                <a:solidFill>
                  <a:srgbClr val="C00000"/>
                </a:solidFill>
                <a:latin typeface="Trebuchet MS"/>
                <a:cs typeface="Trebuchet MS"/>
              </a:rPr>
              <a:t> </a:t>
            </a:r>
            <a:r>
              <a:rPr sz="1200" b="1" spc="55" dirty="0">
                <a:solidFill>
                  <a:srgbClr val="C00000"/>
                </a:solidFill>
                <a:latin typeface="Trebuchet MS"/>
                <a:cs typeface="Trebuchet MS"/>
              </a:rPr>
              <a:t>with</a:t>
            </a:r>
            <a:r>
              <a:rPr sz="1200" b="1" spc="-45" dirty="0">
                <a:solidFill>
                  <a:srgbClr val="C00000"/>
                </a:solidFill>
                <a:latin typeface="Trebuchet MS"/>
                <a:cs typeface="Trebuchet MS"/>
              </a:rPr>
              <a:t> </a:t>
            </a:r>
            <a:r>
              <a:rPr sz="1200" b="1" spc="60" dirty="0">
                <a:solidFill>
                  <a:srgbClr val="C00000"/>
                </a:solidFill>
                <a:latin typeface="Trebuchet MS"/>
                <a:cs typeface="Trebuchet MS"/>
              </a:rPr>
              <a:t>2(f)</a:t>
            </a:r>
            <a:r>
              <a:rPr sz="1200" b="1" spc="-35" dirty="0">
                <a:solidFill>
                  <a:srgbClr val="C00000"/>
                </a:solidFill>
                <a:latin typeface="Trebuchet MS"/>
                <a:cs typeface="Trebuchet MS"/>
              </a:rPr>
              <a:t> </a:t>
            </a:r>
            <a:r>
              <a:rPr sz="1200" b="1" spc="50" dirty="0">
                <a:solidFill>
                  <a:srgbClr val="C00000"/>
                </a:solidFill>
                <a:latin typeface="Trebuchet MS"/>
                <a:cs typeface="Trebuchet MS"/>
              </a:rPr>
              <a:t>&amp;</a:t>
            </a:r>
            <a:r>
              <a:rPr sz="1200" b="1" spc="-25" dirty="0">
                <a:solidFill>
                  <a:srgbClr val="C00000"/>
                </a:solidFill>
                <a:latin typeface="Trebuchet MS"/>
                <a:cs typeface="Trebuchet MS"/>
              </a:rPr>
              <a:t> </a:t>
            </a:r>
            <a:r>
              <a:rPr sz="1200" b="1" spc="20" dirty="0">
                <a:solidFill>
                  <a:srgbClr val="C00000"/>
                </a:solidFill>
                <a:latin typeface="Trebuchet MS"/>
                <a:cs typeface="Trebuchet MS"/>
              </a:rPr>
              <a:t>12(B)</a:t>
            </a:r>
            <a:r>
              <a:rPr sz="1200" b="1" spc="-20" dirty="0">
                <a:solidFill>
                  <a:srgbClr val="C00000"/>
                </a:solidFill>
                <a:latin typeface="Trebuchet MS"/>
                <a:cs typeface="Trebuchet MS"/>
              </a:rPr>
              <a:t> </a:t>
            </a:r>
            <a:r>
              <a:rPr sz="1200" b="1" spc="50" dirty="0">
                <a:solidFill>
                  <a:srgbClr val="C00000"/>
                </a:solidFill>
                <a:latin typeface="Trebuchet MS"/>
                <a:cs typeface="Trebuchet MS"/>
              </a:rPr>
              <a:t>status</a:t>
            </a:r>
            <a:r>
              <a:rPr sz="1200" b="1" spc="-20" dirty="0">
                <a:solidFill>
                  <a:srgbClr val="C00000"/>
                </a:solidFill>
                <a:latin typeface="Trebuchet MS"/>
                <a:cs typeface="Trebuchet MS"/>
              </a:rPr>
              <a:t> </a:t>
            </a:r>
            <a:r>
              <a:rPr sz="1200" b="1" dirty="0">
                <a:solidFill>
                  <a:srgbClr val="C00000"/>
                </a:solidFill>
                <a:latin typeface="Trebuchet MS"/>
                <a:cs typeface="Trebuchet MS"/>
              </a:rPr>
              <a:t>|Accredited</a:t>
            </a:r>
            <a:r>
              <a:rPr sz="1200" b="1" spc="-70" dirty="0">
                <a:solidFill>
                  <a:srgbClr val="C00000"/>
                </a:solidFill>
                <a:latin typeface="Trebuchet MS"/>
                <a:cs typeface="Trebuchet MS"/>
              </a:rPr>
              <a:t> </a:t>
            </a:r>
            <a:r>
              <a:rPr sz="1200" b="1" spc="35" dirty="0">
                <a:solidFill>
                  <a:srgbClr val="C00000"/>
                </a:solidFill>
                <a:latin typeface="Trebuchet MS"/>
                <a:cs typeface="Trebuchet MS"/>
              </a:rPr>
              <a:t>by</a:t>
            </a:r>
            <a:r>
              <a:rPr sz="1200" b="1" spc="-25" dirty="0">
                <a:solidFill>
                  <a:srgbClr val="C00000"/>
                </a:solidFill>
                <a:latin typeface="Trebuchet MS"/>
                <a:cs typeface="Trebuchet MS"/>
              </a:rPr>
              <a:t> </a:t>
            </a:r>
            <a:r>
              <a:rPr sz="1200" b="1" spc="90" dirty="0">
                <a:solidFill>
                  <a:srgbClr val="C00000"/>
                </a:solidFill>
                <a:latin typeface="Trebuchet MS"/>
                <a:cs typeface="Trebuchet MS"/>
              </a:rPr>
              <a:t>NBA</a:t>
            </a:r>
            <a:r>
              <a:rPr sz="1200" b="1" spc="-30" dirty="0">
                <a:solidFill>
                  <a:srgbClr val="C00000"/>
                </a:solidFill>
                <a:latin typeface="Trebuchet MS"/>
                <a:cs typeface="Trebuchet MS"/>
              </a:rPr>
              <a:t> </a:t>
            </a:r>
            <a:r>
              <a:rPr sz="1200" b="1" spc="50" dirty="0">
                <a:solidFill>
                  <a:srgbClr val="C00000"/>
                </a:solidFill>
                <a:latin typeface="Trebuchet MS"/>
                <a:cs typeface="Trebuchet MS"/>
              </a:rPr>
              <a:t>and</a:t>
            </a:r>
            <a:r>
              <a:rPr sz="1200" b="1" spc="5" dirty="0">
                <a:solidFill>
                  <a:srgbClr val="C00000"/>
                </a:solidFill>
                <a:latin typeface="Trebuchet MS"/>
                <a:cs typeface="Trebuchet MS"/>
              </a:rPr>
              <a:t> </a:t>
            </a:r>
            <a:r>
              <a:rPr sz="1200" b="1" spc="65" dirty="0">
                <a:solidFill>
                  <a:srgbClr val="C00000"/>
                </a:solidFill>
                <a:latin typeface="Trebuchet MS"/>
                <a:cs typeface="Trebuchet MS"/>
              </a:rPr>
              <a:t>NAAC</a:t>
            </a:r>
            <a:endParaRPr sz="1200">
              <a:latin typeface="Trebuchet MS"/>
              <a:cs typeface="Trebuchet MS"/>
            </a:endParaRPr>
          </a:p>
        </p:txBody>
      </p:sp>
      <p:sp>
        <p:nvSpPr>
          <p:cNvPr id="12" name="object 12"/>
          <p:cNvSpPr txBox="1">
            <a:spLocks noGrp="1"/>
          </p:cNvSpPr>
          <p:nvPr>
            <p:ph type="title"/>
          </p:nvPr>
        </p:nvSpPr>
        <p:spPr>
          <a:xfrm>
            <a:off x="5059171" y="402082"/>
            <a:ext cx="2332229" cy="382797"/>
          </a:xfrm>
          <a:prstGeom prst="rect">
            <a:avLst/>
          </a:prstGeom>
        </p:spPr>
        <p:txBody>
          <a:bodyPr vert="horz" wrap="square" lIns="0" tIns="13335" rIns="0" bIns="0" rtlCol="0">
            <a:spAutoFit/>
          </a:bodyPr>
          <a:lstStyle/>
          <a:p>
            <a:pPr marL="12700">
              <a:lnSpc>
                <a:spcPct val="100000"/>
              </a:lnSpc>
              <a:spcBef>
                <a:spcPts val="105"/>
              </a:spcBef>
            </a:pPr>
            <a:r>
              <a:rPr sz="2400" smtClean="0"/>
              <a:t>A</a:t>
            </a:r>
            <a:r>
              <a:rPr lang="en-IN" sz="2400" smtClean="0"/>
              <a:t>BSTRACT</a:t>
            </a:r>
            <a:endParaRPr sz="2400"/>
          </a:p>
        </p:txBody>
      </p:sp>
      <p:sp>
        <p:nvSpPr>
          <p:cNvPr id="13" name="object 13"/>
          <p:cNvSpPr txBox="1"/>
          <p:nvPr/>
        </p:nvSpPr>
        <p:spPr>
          <a:xfrm>
            <a:off x="609600" y="1143000"/>
            <a:ext cx="11163427" cy="4508927"/>
          </a:xfrm>
          <a:prstGeom prst="rect">
            <a:avLst/>
          </a:prstGeom>
        </p:spPr>
        <p:txBody>
          <a:bodyPr vert="horz" wrap="square" lIns="0" tIns="12700" rIns="0" bIns="0" rtlCol="0">
            <a:spAutoFit/>
          </a:bodyPr>
          <a:lstStyle/>
          <a:p>
            <a:pPr marL="298450" marR="5080" indent="-285750" algn="just">
              <a:spcBef>
                <a:spcPts val="100"/>
              </a:spcBef>
              <a:buFont typeface="Arial" pitchFamily="34" charset="0"/>
              <a:buChar char="•"/>
            </a:pPr>
            <a:r>
              <a:rPr lang="en-IN"/>
              <a:t>With the rise in industrialization,people are also more careful nowadays when they are trying to buy a new house with their budgets and market strategies</a:t>
            </a:r>
            <a:r>
              <a:rPr lang="en-IN" smtClean="0"/>
              <a:t>.</a:t>
            </a:r>
          </a:p>
          <a:p>
            <a:pPr marL="298450" marR="5080" indent="-285750" algn="just">
              <a:spcBef>
                <a:spcPts val="100"/>
              </a:spcBef>
              <a:buFont typeface="Arial" pitchFamily="34" charset="0"/>
              <a:buChar char="•"/>
            </a:pPr>
            <a:r>
              <a:rPr lang="en-IN" smtClean="0"/>
              <a:t>Till </a:t>
            </a:r>
            <a:r>
              <a:rPr lang="en-IN"/>
              <a:t>date,existing websites present only the house prices given by the owners and details of the house mostly infrastructure</a:t>
            </a:r>
            <a:r>
              <a:rPr lang="en-IN" smtClean="0"/>
              <a:t>.</a:t>
            </a:r>
          </a:p>
          <a:p>
            <a:pPr marL="298450" marR="5080" indent="-285750" algn="just">
              <a:spcBef>
                <a:spcPts val="100"/>
              </a:spcBef>
              <a:buFont typeface="Arial" pitchFamily="34" charset="0"/>
              <a:buChar char="•"/>
            </a:pPr>
            <a:r>
              <a:rPr lang="en-IN" smtClean="0"/>
              <a:t>Some </a:t>
            </a:r>
            <a:r>
              <a:rPr lang="en-IN"/>
              <a:t>websites even provide comparision between diferent houses with the same infrastructure.But,some people are  not aware of how much a house with a certain infrastructure is supposed to cost and are not able to detect how much is good enough to be able to detect frauds</a:t>
            </a:r>
            <a:r>
              <a:rPr lang="en-IN" smtClean="0"/>
              <a:t>.</a:t>
            </a:r>
          </a:p>
          <a:p>
            <a:pPr marL="298450" marR="5080" indent="-285750" algn="just">
              <a:spcBef>
                <a:spcPts val="100"/>
              </a:spcBef>
              <a:buFont typeface="Arial" pitchFamily="34" charset="0"/>
              <a:buChar char="•"/>
            </a:pPr>
            <a:r>
              <a:rPr lang="en-IN" smtClean="0"/>
              <a:t>People </a:t>
            </a:r>
            <a:r>
              <a:rPr lang="en-IN"/>
              <a:t>also need other factors other than infrastructure to decide whether or not to buy a house </a:t>
            </a:r>
            <a:r>
              <a:rPr lang="en-US" smtClean="0"/>
              <a:t>Machine </a:t>
            </a:r>
            <a:r>
              <a:rPr lang="en-US" dirty="0"/>
              <a:t>learning algorithm helps us in enhancing security alerts, ensuring public safety and improve medical </a:t>
            </a:r>
            <a:r>
              <a:rPr lang="en-US" dirty="0" smtClean="0"/>
              <a:t>enhancements</a:t>
            </a:r>
            <a:r>
              <a:rPr lang="en-US" smtClean="0"/>
              <a:t>. </a:t>
            </a:r>
            <a:endParaRPr lang="en-US"/>
          </a:p>
          <a:p>
            <a:pPr marL="298450" marR="5080" indent="-285750" algn="just">
              <a:spcBef>
                <a:spcPts val="100"/>
              </a:spcBef>
              <a:buFont typeface="Arial" pitchFamily="34" charset="0"/>
              <a:buChar char="•"/>
            </a:pPr>
            <a:r>
              <a:rPr lang="en-US" smtClean="0"/>
              <a:t>We </a:t>
            </a:r>
            <a:r>
              <a:rPr lang="en-US"/>
              <a:t>utilize </a:t>
            </a:r>
            <a:r>
              <a:rPr lang="en-US" smtClean="0"/>
              <a:t>logistic </a:t>
            </a:r>
            <a:r>
              <a:rPr lang="en-US" dirty="0"/>
              <a:t>regression as our model because of its adaptable and probabilistic methodology on model </a:t>
            </a:r>
            <a:r>
              <a:rPr lang="en-US"/>
              <a:t>selection</a:t>
            </a:r>
            <a:r>
              <a:rPr lang="en-US" smtClean="0"/>
              <a:t>.</a:t>
            </a:r>
          </a:p>
          <a:p>
            <a:pPr marL="298450" marR="5080" indent="-285750" algn="just">
              <a:spcBef>
                <a:spcPts val="100"/>
              </a:spcBef>
              <a:buFont typeface="Arial" pitchFamily="34" charset="0"/>
              <a:buChar char="•"/>
            </a:pPr>
            <a:r>
              <a:rPr lang="en-US" smtClean="0"/>
              <a:t>Our </a:t>
            </a:r>
            <a:r>
              <a:rPr lang="en-US" dirty="0"/>
              <a:t>result exhibit that our approach of the issue need to be successful, and has the ability to process predictions that would be comparative with other house cost prediction </a:t>
            </a:r>
            <a:r>
              <a:rPr lang="en-US" dirty="0" smtClean="0"/>
              <a:t>models. More </a:t>
            </a:r>
            <a:r>
              <a:rPr lang="en-US" dirty="0"/>
              <a:t>over on other hand housing value indices, the advancement of a housing cost prediction that tend to the advancement of real estate </a:t>
            </a:r>
            <a:r>
              <a:rPr lang="en-US"/>
              <a:t>policies </a:t>
            </a:r>
            <a:r>
              <a:rPr lang="en-US" smtClean="0"/>
              <a:t>schemes.This </a:t>
            </a:r>
            <a:r>
              <a:rPr lang="en-US" dirty="0"/>
              <a:t>study utilizes machine learning algorithms as a research method that develops housing price </a:t>
            </a:r>
            <a:r>
              <a:rPr lang="en-US"/>
              <a:t>prediction </a:t>
            </a:r>
            <a:r>
              <a:rPr lang="en-US" smtClean="0"/>
              <a:t>models.</a:t>
            </a:r>
            <a:endParaRPr sz="2400" dirty="0">
              <a:latin typeface="Times New Roman"/>
              <a:cs typeface="Times New Roman"/>
            </a:endParaRPr>
          </a:p>
        </p:txBody>
      </p:sp>
    </p:spTree>
    <p:extLst>
      <p:ext uri="{BB962C8B-B14F-4D97-AF65-F5344CB8AC3E}">
        <p14:creationId xmlns:p14="http://schemas.microsoft.com/office/powerpoint/2010/main" val="22147491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0" y="235458"/>
            <a:ext cx="4495800" cy="430887"/>
          </a:xfrm>
        </p:spPr>
        <p:txBody>
          <a:bodyPr/>
          <a:lstStyle/>
          <a:p>
            <a:r>
              <a:rPr lang="en-IN" smtClean="0"/>
              <a:t>           OUTPUT</a:t>
            </a:r>
            <a:endParaRPr lang="en-IN"/>
          </a:p>
        </p:txBody>
      </p:sp>
      <p:sp>
        <p:nvSpPr>
          <p:cNvPr id="3" name="TextBox 2"/>
          <p:cNvSpPr txBox="1"/>
          <p:nvPr/>
        </p:nvSpPr>
        <p:spPr>
          <a:xfrm>
            <a:off x="838200" y="914400"/>
            <a:ext cx="10744200" cy="369332"/>
          </a:xfrm>
          <a:prstGeom prst="rect">
            <a:avLst/>
          </a:prstGeom>
          <a:noFill/>
        </p:spPr>
        <p:txBody>
          <a:bodyPr wrap="square" rtlCol="0">
            <a:spAutoFit/>
          </a:bodyPr>
          <a:lstStyle/>
          <a:p>
            <a:r>
              <a:rPr lang="en-IN"/>
              <a:t> 	</a:t>
            </a:r>
            <a:r>
              <a:rPr lang="en-IN" b="1" smtClean="0"/>
              <a:t>Results for prediction 2</a:t>
            </a:r>
            <a:r>
              <a:rPr lang="en-IN"/>
              <a:t>		</a:t>
            </a:r>
          </a:p>
        </p:txBody>
      </p:sp>
      <p:pic>
        <p:nvPicPr>
          <p:cNvPr id="6" name="Picture 5"/>
          <p:cNvPicPr/>
          <p:nvPr/>
        </p:nvPicPr>
        <p:blipFill>
          <a:blip r:embed="rId2"/>
          <a:stretch>
            <a:fillRect/>
          </a:stretch>
        </p:blipFill>
        <p:spPr>
          <a:xfrm>
            <a:off x="1981199" y="1752600"/>
            <a:ext cx="7355747" cy="3657600"/>
          </a:xfrm>
          <a:prstGeom prst="rect">
            <a:avLst/>
          </a:prstGeom>
        </p:spPr>
      </p:pic>
    </p:spTree>
    <p:extLst>
      <p:ext uri="{BB962C8B-B14F-4D97-AF65-F5344CB8AC3E}">
        <p14:creationId xmlns:p14="http://schemas.microsoft.com/office/powerpoint/2010/main" val="1928639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300" y="235458"/>
            <a:ext cx="3819398" cy="430887"/>
          </a:xfrm>
        </p:spPr>
        <p:txBody>
          <a:bodyPr/>
          <a:lstStyle/>
          <a:p>
            <a:r>
              <a:rPr lang="en-IN" smtClean="0"/>
              <a:t>       OUTPUT</a:t>
            </a:r>
            <a:endParaRPr lang="en-IN"/>
          </a:p>
        </p:txBody>
      </p:sp>
      <p:sp>
        <p:nvSpPr>
          <p:cNvPr id="3" name="TextBox 2"/>
          <p:cNvSpPr txBox="1"/>
          <p:nvPr/>
        </p:nvSpPr>
        <p:spPr>
          <a:xfrm>
            <a:off x="838200" y="912507"/>
            <a:ext cx="11492218" cy="646331"/>
          </a:xfrm>
          <a:prstGeom prst="rect">
            <a:avLst/>
          </a:prstGeom>
          <a:noFill/>
        </p:spPr>
        <p:txBody>
          <a:bodyPr wrap="square" rtlCol="0">
            <a:spAutoFit/>
          </a:bodyPr>
          <a:lstStyle/>
          <a:p>
            <a:r>
              <a:rPr lang="en-IN" b="1" smtClean="0"/>
              <a:t>Results for Prediction 3</a:t>
            </a:r>
            <a:endParaRPr lang="en-IN" b="1"/>
          </a:p>
          <a:p>
            <a:r>
              <a:rPr lang="en-IN"/>
              <a:t>				</a:t>
            </a:r>
          </a:p>
        </p:txBody>
      </p:sp>
      <p:pic>
        <p:nvPicPr>
          <p:cNvPr id="6" name="Picture 5"/>
          <p:cNvPicPr/>
          <p:nvPr/>
        </p:nvPicPr>
        <p:blipFill>
          <a:blip r:embed="rId2"/>
          <a:stretch>
            <a:fillRect/>
          </a:stretch>
        </p:blipFill>
        <p:spPr>
          <a:xfrm>
            <a:off x="2057400" y="1676400"/>
            <a:ext cx="7467600" cy="4260710"/>
          </a:xfrm>
          <a:prstGeom prst="rect">
            <a:avLst/>
          </a:prstGeom>
        </p:spPr>
      </p:pic>
    </p:spTree>
    <p:extLst>
      <p:ext uri="{BB962C8B-B14F-4D97-AF65-F5344CB8AC3E}">
        <p14:creationId xmlns:p14="http://schemas.microsoft.com/office/powerpoint/2010/main" val="19600239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300" y="235458"/>
            <a:ext cx="3819398" cy="369332"/>
          </a:xfrm>
        </p:spPr>
        <p:txBody>
          <a:bodyPr/>
          <a:lstStyle/>
          <a:p>
            <a:r>
              <a:rPr lang="en-IN" sz="2400" smtClean="0"/>
              <a:t>     ALGORITHM</a:t>
            </a:r>
            <a:endParaRPr lang="en-IN" sz="2400"/>
          </a:p>
        </p:txBody>
      </p:sp>
      <p:sp>
        <p:nvSpPr>
          <p:cNvPr id="3" name="TextBox 2"/>
          <p:cNvSpPr txBox="1"/>
          <p:nvPr/>
        </p:nvSpPr>
        <p:spPr>
          <a:xfrm>
            <a:off x="762000" y="838200"/>
            <a:ext cx="10896600" cy="6740307"/>
          </a:xfrm>
          <a:prstGeom prst="rect">
            <a:avLst/>
          </a:prstGeom>
          <a:noFill/>
        </p:spPr>
        <p:txBody>
          <a:bodyPr wrap="square" rtlCol="0">
            <a:spAutoFit/>
          </a:bodyPr>
          <a:lstStyle/>
          <a:p>
            <a:pPr marL="285750" indent="-285750" algn="just">
              <a:buFont typeface="Wingdings" pitchFamily="2" charset="2"/>
              <a:buChar char="Ø"/>
            </a:pPr>
            <a:r>
              <a:rPr lang="en-US"/>
              <a:t>Logistic regression is a supervised learning classification algorithm used to predict the probability of a target variable. It is one of the simplest ML algorithms that can be used for various classification problems such as spam detection, Diabetes prediction, cancer detection etc</a:t>
            </a:r>
            <a:r>
              <a:rPr lang="en-US" smtClean="0"/>
              <a:t>.</a:t>
            </a:r>
          </a:p>
          <a:p>
            <a:pPr marL="285750" indent="-285750" algn="just">
              <a:buFont typeface="Wingdings" pitchFamily="2" charset="2"/>
              <a:buChar char="Ø"/>
            </a:pPr>
            <a:endParaRPr lang="en-IN"/>
          </a:p>
          <a:p>
            <a:pPr marL="285750" indent="-285750" algn="just">
              <a:buFont typeface="Wingdings" pitchFamily="2" charset="2"/>
              <a:buChar char="Ø"/>
            </a:pPr>
            <a:r>
              <a:rPr lang="en-US"/>
              <a:t>Logistic regression is used to calculate the probability of a binary event occurring, and to deal with issues of classification. For example, predicting if an incoming email is spam or not spam, or predicting if a credit card transaction is fraudulent or not fraudulent. In a medical context, logistic regression may be used to predict whether a tumor is benign or malignant. In marketing, it may be used to predict if a given user (or group of users) will buy a certain product or not. An online education company might use logistic regression to predict whether a student will complete their course on time or not</a:t>
            </a:r>
            <a:r>
              <a:rPr lang="en-US" smtClean="0"/>
              <a:t>.</a:t>
            </a:r>
          </a:p>
          <a:p>
            <a:pPr marL="285750" indent="-285750" algn="just">
              <a:buFont typeface="Wingdings" pitchFamily="2" charset="2"/>
              <a:buChar char="Ø"/>
            </a:pPr>
            <a:endParaRPr lang="en-IN"/>
          </a:p>
          <a:p>
            <a:pPr marL="285750" indent="-285750" algn="just">
              <a:buFont typeface="Wingdings" pitchFamily="2" charset="2"/>
              <a:buChar char="Ø"/>
            </a:pPr>
            <a:r>
              <a:rPr lang="en-US"/>
              <a:t>As </a:t>
            </a:r>
            <a:r>
              <a:rPr lang="en-US" smtClean="0"/>
              <a:t>we can </a:t>
            </a:r>
            <a:r>
              <a:rPr lang="en-US"/>
              <a:t>see, logistic regression is used to predict the likelihood of all kinds of “yes” or “no” outcomes. By predicting such outcomes, logistic regression helps </a:t>
            </a:r>
            <a:r>
              <a:rPr lang="en-US" b="1">
                <a:hlinkClick r:id="rId2"/>
              </a:rPr>
              <a:t>data analysts</a:t>
            </a:r>
            <a:r>
              <a:rPr lang="en-US"/>
              <a:t> (and the companies they work for) to make informed decisions. In the grand scheme of things, this helps to both minimize the risk of loss and to optimize spending in order to maximize profits.</a:t>
            </a:r>
            <a:endParaRPr lang="en-IN"/>
          </a:p>
          <a:p>
            <a:r>
              <a:rPr lang="en-US"/>
              <a:t> </a:t>
            </a:r>
            <a:endParaRPr lang="en-IN"/>
          </a:p>
          <a:p>
            <a:r>
              <a:rPr lang="en-US"/>
              <a:t> </a:t>
            </a:r>
            <a:endParaRPr lang="en-IN"/>
          </a:p>
          <a:p>
            <a:r>
              <a:rPr lang="en-US"/>
              <a:t> </a:t>
            </a:r>
            <a:endParaRPr lang="en-IN"/>
          </a:p>
          <a:p>
            <a:r>
              <a:rPr lang="en-US"/>
              <a:t> </a:t>
            </a:r>
            <a:endParaRPr lang="en-IN"/>
          </a:p>
          <a:p>
            <a:r>
              <a:rPr lang="en-US"/>
              <a:t> </a:t>
            </a:r>
            <a:endParaRPr lang="en-IN"/>
          </a:p>
          <a:p>
            <a:r>
              <a:rPr lang="en-US"/>
              <a:t> </a:t>
            </a:r>
            <a:endParaRPr lang="en-IN"/>
          </a:p>
          <a:p>
            <a:r>
              <a:rPr lang="en-US"/>
              <a:t> </a:t>
            </a:r>
            <a:endParaRPr lang="en-IN"/>
          </a:p>
          <a:p>
            <a:r>
              <a:rPr lang="en-US"/>
              <a:t> </a:t>
            </a:r>
            <a:endParaRPr lang="en-IN"/>
          </a:p>
          <a:p>
            <a:endParaRPr lang="en-IN"/>
          </a:p>
        </p:txBody>
      </p:sp>
    </p:spTree>
    <p:extLst>
      <p:ext uri="{BB962C8B-B14F-4D97-AF65-F5344CB8AC3E}">
        <p14:creationId xmlns:p14="http://schemas.microsoft.com/office/powerpoint/2010/main" val="5431216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300" y="235458"/>
            <a:ext cx="3819398" cy="430887"/>
          </a:xfrm>
        </p:spPr>
        <p:txBody>
          <a:bodyPr/>
          <a:lstStyle/>
          <a:p>
            <a:r>
              <a:rPr lang="en-IN" smtClean="0"/>
              <a:t>ALGORITHM</a:t>
            </a:r>
            <a:endParaRPr lang="en-IN"/>
          </a:p>
        </p:txBody>
      </p:sp>
      <p:sp>
        <p:nvSpPr>
          <p:cNvPr id="3" name="TextBox 2"/>
          <p:cNvSpPr txBox="1"/>
          <p:nvPr/>
        </p:nvSpPr>
        <p:spPr>
          <a:xfrm>
            <a:off x="1066800" y="1066800"/>
            <a:ext cx="9829800" cy="3693319"/>
          </a:xfrm>
          <a:prstGeom prst="rect">
            <a:avLst/>
          </a:prstGeom>
          <a:noFill/>
        </p:spPr>
        <p:txBody>
          <a:bodyPr wrap="square" rtlCol="0">
            <a:spAutoFit/>
          </a:bodyPr>
          <a:lstStyle/>
          <a:p>
            <a:r>
              <a:rPr lang="en-IN" b="1" smtClean="0"/>
              <a:t>PSEUDOCODE</a:t>
            </a:r>
          </a:p>
          <a:p>
            <a:endParaRPr lang="en-IN" b="1"/>
          </a:p>
          <a:p>
            <a:pPr marL="342900" indent="-342900">
              <a:buAutoNum type="arabicPeriod"/>
            </a:pPr>
            <a:r>
              <a:rPr lang="en-US" smtClean="0"/>
              <a:t>Read </a:t>
            </a:r>
            <a:r>
              <a:rPr lang="en-US" smtClean="0"/>
              <a:t>the dataset. </a:t>
            </a:r>
            <a:endParaRPr lang="en-US" smtClean="0"/>
          </a:p>
          <a:p>
            <a:pPr marL="342900" indent="-342900">
              <a:buAutoNum type="arabicPeriod"/>
            </a:pPr>
            <a:endParaRPr lang="en-US" smtClean="0"/>
          </a:p>
          <a:p>
            <a:pPr marL="342900" indent="-342900">
              <a:buAutoNum type="arabicPeriod" startAt="2"/>
            </a:pPr>
            <a:r>
              <a:rPr lang="en-US" smtClean="0"/>
              <a:t>Split the datset into test and train dataset</a:t>
            </a:r>
          </a:p>
          <a:p>
            <a:pPr marL="342900" indent="-342900">
              <a:buAutoNum type="arabicPeriod" startAt="2"/>
            </a:pPr>
            <a:endParaRPr lang="en-US"/>
          </a:p>
          <a:p>
            <a:pPr marL="342900" indent="-342900">
              <a:buAutoNum type="arabicPeriod" startAt="3"/>
            </a:pPr>
            <a:r>
              <a:rPr lang="en-US" smtClean="0"/>
              <a:t>Traverse </a:t>
            </a:r>
            <a:r>
              <a:rPr lang="en-US"/>
              <a:t>training set </a:t>
            </a:r>
            <a:r>
              <a:rPr lang="en-US" smtClean="0"/>
              <a:t>samples</a:t>
            </a:r>
          </a:p>
          <a:p>
            <a:pPr marL="342900" indent="-342900">
              <a:buAutoNum type="arabicPeriod" startAt="3"/>
            </a:pPr>
            <a:endParaRPr lang="en-US"/>
          </a:p>
          <a:p>
            <a:pPr marL="342900" indent="-342900">
              <a:buAutoNum type="arabicPeriod" startAt="4"/>
            </a:pPr>
            <a:r>
              <a:rPr lang="en-US" smtClean="0"/>
              <a:t>Calculate </a:t>
            </a:r>
            <a:r>
              <a:rPr lang="en-US"/>
              <a:t>the weight score of </a:t>
            </a:r>
            <a:r>
              <a:rPr lang="en-US" smtClean="0"/>
              <a:t>sample</a:t>
            </a:r>
            <a:endParaRPr lang="en-US" smtClean="0"/>
          </a:p>
          <a:p>
            <a:pPr marL="342900" indent="-342900">
              <a:buAutoNum type="arabicPeriod" startAt="4"/>
            </a:pPr>
            <a:endParaRPr lang="en-US"/>
          </a:p>
          <a:p>
            <a:pPr marL="342900" indent="-342900">
              <a:buAutoNum type="arabicPeriod" startAt="5"/>
            </a:pPr>
            <a:r>
              <a:rPr lang="en-US" smtClean="0"/>
              <a:t>The </a:t>
            </a:r>
            <a:r>
              <a:rPr lang="en-US"/>
              <a:t>gradient (cost) calculation of each </a:t>
            </a:r>
            <a:r>
              <a:rPr lang="en-US" smtClean="0"/>
              <a:t>dimension</a:t>
            </a:r>
          </a:p>
          <a:p>
            <a:pPr marL="342900" indent="-342900">
              <a:buAutoNum type="arabicPeriod" startAt="5"/>
            </a:pPr>
            <a:endParaRPr lang="en-US"/>
          </a:p>
          <a:p>
            <a:r>
              <a:rPr lang="en-US" b="1"/>
              <a:t>	</a:t>
            </a:r>
            <a:endParaRPr lang="en-IN" b="1"/>
          </a:p>
        </p:txBody>
      </p:sp>
    </p:spTree>
    <p:extLst>
      <p:ext uri="{BB962C8B-B14F-4D97-AF65-F5344CB8AC3E}">
        <p14:creationId xmlns:p14="http://schemas.microsoft.com/office/powerpoint/2010/main" val="320659837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300" y="235458"/>
            <a:ext cx="3819398" cy="430887"/>
          </a:xfrm>
        </p:spPr>
        <p:txBody>
          <a:bodyPr/>
          <a:lstStyle/>
          <a:p>
            <a:r>
              <a:rPr lang="en-IN" smtClean="0"/>
              <a:t>ALGORITHM</a:t>
            </a:r>
            <a:endParaRPr lang="en-IN"/>
          </a:p>
        </p:txBody>
      </p:sp>
      <p:sp>
        <p:nvSpPr>
          <p:cNvPr id="3" name="TextBox 2"/>
          <p:cNvSpPr txBox="1"/>
          <p:nvPr/>
        </p:nvSpPr>
        <p:spPr>
          <a:xfrm>
            <a:off x="1143000" y="1143000"/>
            <a:ext cx="7848600" cy="2862322"/>
          </a:xfrm>
          <a:prstGeom prst="rect">
            <a:avLst/>
          </a:prstGeom>
          <a:noFill/>
        </p:spPr>
        <p:txBody>
          <a:bodyPr wrap="square" rtlCol="0">
            <a:spAutoFit/>
          </a:bodyPr>
          <a:lstStyle/>
          <a:p>
            <a:pPr marL="342900" indent="-342900">
              <a:buAutoNum type="arabicPeriod" startAt="6"/>
            </a:pPr>
            <a:r>
              <a:rPr lang="en-US" smtClean="0"/>
              <a:t>Update w</a:t>
            </a:r>
          </a:p>
          <a:p>
            <a:endParaRPr lang="en-US"/>
          </a:p>
          <a:p>
            <a:pPr marL="342900" indent="-342900">
              <a:buAutoNum type="arabicPeriod" startAt="7"/>
            </a:pPr>
            <a:r>
              <a:rPr lang="en-US" smtClean="0"/>
              <a:t>Build the model</a:t>
            </a:r>
          </a:p>
          <a:p>
            <a:pPr marL="342900" indent="-342900">
              <a:buAutoNum type="arabicPeriod" startAt="7"/>
            </a:pPr>
            <a:endParaRPr lang="en-US" smtClean="0"/>
          </a:p>
          <a:p>
            <a:pPr marL="342900" indent="-342900">
              <a:buAutoNum type="arabicPeriod" startAt="7"/>
            </a:pPr>
            <a:r>
              <a:rPr lang="en-US" smtClean="0"/>
              <a:t> Train the model using the </a:t>
            </a:r>
            <a:r>
              <a:rPr lang="en-US" smtClean="0"/>
              <a:t>train</a:t>
            </a:r>
            <a:r>
              <a:rPr lang="en-US" smtClean="0"/>
              <a:t> </a:t>
            </a:r>
            <a:r>
              <a:rPr lang="en-US"/>
              <a:t>set </a:t>
            </a:r>
            <a:endParaRPr lang="en-US" smtClean="0"/>
          </a:p>
          <a:p>
            <a:endParaRPr lang="en-US"/>
          </a:p>
          <a:p>
            <a:r>
              <a:rPr lang="en-US"/>
              <a:t>8</a:t>
            </a:r>
            <a:r>
              <a:rPr lang="en-US" smtClean="0"/>
              <a:t>.   Take inputs from the front end and pass them to the model</a:t>
            </a:r>
          </a:p>
          <a:p>
            <a:endParaRPr lang="en-US"/>
          </a:p>
          <a:p>
            <a:r>
              <a:rPr lang="en-US"/>
              <a:t>9</a:t>
            </a:r>
            <a:r>
              <a:rPr lang="en-US" smtClean="0"/>
              <a:t>.   Display the result in the front end</a:t>
            </a:r>
            <a:endParaRPr lang="en-US"/>
          </a:p>
          <a:p>
            <a:endParaRPr lang="en-IN"/>
          </a:p>
        </p:txBody>
      </p:sp>
      <p:sp>
        <p:nvSpPr>
          <p:cNvPr id="20" name="object 16"/>
          <p:cNvSpPr txBox="1"/>
          <p:nvPr/>
        </p:nvSpPr>
        <p:spPr>
          <a:xfrm>
            <a:off x="2090420" y="6467347"/>
            <a:ext cx="9000490" cy="391795"/>
          </a:xfrm>
          <a:prstGeom prst="rect">
            <a:avLst/>
          </a:prstGeom>
        </p:spPr>
        <p:txBody>
          <a:bodyPr vert="horz" wrap="square" lIns="0" tIns="12700" rIns="0" bIns="0" rtlCol="0">
            <a:spAutoFit/>
          </a:bodyPr>
          <a:lstStyle/>
          <a:p>
            <a:pPr marL="12700" marR="5080">
              <a:lnSpc>
                <a:spcPct val="100000"/>
              </a:lnSpc>
              <a:spcBef>
                <a:spcPts val="100"/>
              </a:spcBef>
            </a:pPr>
            <a:r>
              <a:rPr sz="1200" spc="-10" dirty="0">
                <a:solidFill>
                  <a:srgbClr val="C00000"/>
                </a:solidFill>
                <a:latin typeface="Arial"/>
                <a:cs typeface="Arial"/>
              </a:rPr>
              <a:t>An</a:t>
            </a:r>
            <a:r>
              <a:rPr sz="1200" spc="-105" dirty="0">
                <a:solidFill>
                  <a:srgbClr val="C00000"/>
                </a:solidFill>
                <a:latin typeface="Arial"/>
                <a:cs typeface="Arial"/>
              </a:rPr>
              <a:t> </a:t>
            </a:r>
            <a:r>
              <a:rPr sz="1200" spc="35" dirty="0">
                <a:solidFill>
                  <a:srgbClr val="C00000"/>
                </a:solidFill>
                <a:latin typeface="Arial"/>
                <a:cs typeface="Arial"/>
              </a:rPr>
              <a:t>Autonomous</a:t>
            </a:r>
            <a:r>
              <a:rPr sz="1200" spc="65" dirty="0">
                <a:solidFill>
                  <a:srgbClr val="C00000"/>
                </a:solidFill>
                <a:latin typeface="Arial"/>
                <a:cs typeface="Arial"/>
              </a:rPr>
              <a:t> </a:t>
            </a:r>
            <a:r>
              <a:rPr sz="1200" dirty="0">
                <a:solidFill>
                  <a:srgbClr val="C00000"/>
                </a:solidFill>
                <a:latin typeface="Arial"/>
                <a:cs typeface="Arial"/>
              </a:rPr>
              <a:t>I</a:t>
            </a:r>
            <a:r>
              <a:rPr sz="1200" spc="-65" dirty="0">
                <a:solidFill>
                  <a:srgbClr val="C00000"/>
                </a:solidFill>
                <a:latin typeface="Arial"/>
                <a:cs typeface="Arial"/>
              </a:rPr>
              <a:t> </a:t>
            </a:r>
            <a:r>
              <a:rPr sz="1200" spc="-5" dirty="0">
                <a:solidFill>
                  <a:srgbClr val="C00000"/>
                </a:solidFill>
                <a:latin typeface="Arial"/>
                <a:cs typeface="Arial"/>
              </a:rPr>
              <a:t>n</a:t>
            </a:r>
            <a:r>
              <a:rPr sz="1200" spc="-70" dirty="0">
                <a:solidFill>
                  <a:srgbClr val="C00000"/>
                </a:solidFill>
                <a:latin typeface="Arial"/>
                <a:cs typeface="Arial"/>
              </a:rPr>
              <a:t> </a:t>
            </a:r>
            <a:r>
              <a:rPr sz="1200" dirty="0">
                <a:solidFill>
                  <a:srgbClr val="C00000"/>
                </a:solidFill>
                <a:latin typeface="Arial"/>
                <a:cs typeface="Arial"/>
              </a:rPr>
              <a:t>s</a:t>
            </a:r>
            <a:r>
              <a:rPr sz="1200" spc="-70" dirty="0">
                <a:solidFill>
                  <a:srgbClr val="C00000"/>
                </a:solidFill>
                <a:latin typeface="Arial"/>
                <a:cs typeface="Arial"/>
              </a:rPr>
              <a:t> </a:t>
            </a:r>
            <a:r>
              <a:rPr sz="1200" dirty="0">
                <a:solidFill>
                  <a:srgbClr val="C00000"/>
                </a:solidFill>
                <a:latin typeface="Arial"/>
                <a:cs typeface="Arial"/>
              </a:rPr>
              <a:t>t</a:t>
            </a:r>
            <a:r>
              <a:rPr sz="1200" spc="-65" dirty="0">
                <a:solidFill>
                  <a:srgbClr val="C00000"/>
                </a:solidFill>
                <a:latin typeface="Arial"/>
                <a:cs typeface="Arial"/>
              </a:rPr>
              <a:t> </a:t>
            </a:r>
            <a:r>
              <a:rPr sz="1200" spc="-5" dirty="0">
                <a:solidFill>
                  <a:srgbClr val="C00000"/>
                </a:solidFill>
                <a:latin typeface="Arial"/>
                <a:cs typeface="Arial"/>
              </a:rPr>
              <a:t>i</a:t>
            </a:r>
            <a:r>
              <a:rPr sz="1200" spc="-75" dirty="0">
                <a:solidFill>
                  <a:srgbClr val="C00000"/>
                </a:solidFill>
                <a:latin typeface="Arial"/>
                <a:cs typeface="Arial"/>
              </a:rPr>
              <a:t> </a:t>
            </a:r>
            <a:r>
              <a:rPr sz="1200" dirty="0">
                <a:solidFill>
                  <a:srgbClr val="C00000"/>
                </a:solidFill>
                <a:latin typeface="Arial"/>
                <a:cs typeface="Arial"/>
              </a:rPr>
              <a:t>t</a:t>
            </a:r>
            <a:r>
              <a:rPr sz="1200" spc="-65" dirty="0">
                <a:solidFill>
                  <a:srgbClr val="C00000"/>
                </a:solidFill>
                <a:latin typeface="Arial"/>
                <a:cs typeface="Arial"/>
              </a:rPr>
              <a:t> </a:t>
            </a:r>
            <a:r>
              <a:rPr sz="1200" spc="-5" dirty="0">
                <a:solidFill>
                  <a:srgbClr val="C00000"/>
                </a:solidFill>
                <a:latin typeface="Arial"/>
                <a:cs typeface="Arial"/>
              </a:rPr>
              <a:t>u</a:t>
            </a:r>
            <a:r>
              <a:rPr sz="1200" spc="-65" dirty="0">
                <a:solidFill>
                  <a:srgbClr val="C00000"/>
                </a:solidFill>
                <a:latin typeface="Arial"/>
                <a:cs typeface="Arial"/>
              </a:rPr>
              <a:t> </a:t>
            </a:r>
            <a:r>
              <a:rPr sz="1200" dirty="0">
                <a:solidFill>
                  <a:srgbClr val="C00000"/>
                </a:solidFill>
                <a:latin typeface="Arial"/>
                <a:cs typeface="Arial"/>
              </a:rPr>
              <a:t>t</a:t>
            </a:r>
            <a:r>
              <a:rPr sz="1200" spc="-65" dirty="0">
                <a:solidFill>
                  <a:srgbClr val="C00000"/>
                </a:solidFill>
                <a:latin typeface="Arial"/>
                <a:cs typeface="Arial"/>
              </a:rPr>
              <a:t> </a:t>
            </a:r>
            <a:r>
              <a:rPr sz="1200" spc="-5" dirty="0">
                <a:solidFill>
                  <a:srgbClr val="C00000"/>
                </a:solidFill>
                <a:latin typeface="Arial"/>
                <a:cs typeface="Arial"/>
              </a:rPr>
              <a:t>i</a:t>
            </a:r>
            <a:r>
              <a:rPr sz="1200" spc="-75" dirty="0">
                <a:solidFill>
                  <a:srgbClr val="C00000"/>
                </a:solidFill>
                <a:latin typeface="Arial"/>
                <a:cs typeface="Arial"/>
              </a:rPr>
              <a:t> </a:t>
            </a:r>
            <a:r>
              <a:rPr sz="1200" spc="-5" dirty="0">
                <a:solidFill>
                  <a:srgbClr val="C00000"/>
                </a:solidFill>
                <a:latin typeface="Arial"/>
                <a:cs typeface="Arial"/>
              </a:rPr>
              <a:t>o</a:t>
            </a:r>
            <a:r>
              <a:rPr sz="1200" spc="-65" dirty="0">
                <a:solidFill>
                  <a:srgbClr val="C00000"/>
                </a:solidFill>
                <a:latin typeface="Arial"/>
                <a:cs typeface="Arial"/>
              </a:rPr>
              <a:t> </a:t>
            </a:r>
            <a:r>
              <a:rPr sz="1200" spc="-5" dirty="0">
                <a:solidFill>
                  <a:srgbClr val="C00000"/>
                </a:solidFill>
                <a:latin typeface="Arial"/>
                <a:cs typeface="Arial"/>
              </a:rPr>
              <a:t>n</a:t>
            </a:r>
            <a:r>
              <a:rPr sz="1200" spc="-65" dirty="0">
                <a:solidFill>
                  <a:srgbClr val="C00000"/>
                </a:solidFill>
                <a:latin typeface="Arial"/>
                <a:cs typeface="Arial"/>
              </a:rPr>
              <a:t> </a:t>
            </a:r>
            <a:r>
              <a:rPr sz="1200" dirty="0">
                <a:solidFill>
                  <a:srgbClr val="C00000"/>
                </a:solidFill>
                <a:latin typeface="Arial"/>
                <a:cs typeface="Arial"/>
              </a:rPr>
              <a:t>,</a:t>
            </a:r>
            <a:r>
              <a:rPr sz="1200" spc="140" dirty="0">
                <a:solidFill>
                  <a:srgbClr val="C00000"/>
                </a:solidFill>
                <a:latin typeface="Arial"/>
                <a:cs typeface="Arial"/>
              </a:rPr>
              <a:t> </a:t>
            </a:r>
            <a:r>
              <a:rPr sz="1200" dirty="0">
                <a:solidFill>
                  <a:srgbClr val="C00000"/>
                </a:solidFill>
                <a:latin typeface="Arial"/>
                <a:cs typeface="Arial"/>
              </a:rPr>
              <a:t>A</a:t>
            </a:r>
            <a:r>
              <a:rPr sz="1200" spc="-70" dirty="0">
                <a:solidFill>
                  <a:srgbClr val="C00000"/>
                </a:solidFill>
                <a:latin typeface="Arial"/>
                <a:cs typeface="Arial"/>
              </a:rPr>
              <a:t> </a:t>
            </a:r>
            <a:r>
              <a:rPr sz="1200" dirty="0">
                <a:solidFill>
                  <a:srgbClr val="C00000"/>
                </a:solidFill>
                <a:latin typeface="Arial"/>
                <a:cs typeface="Arial"/>
              </a:rPr>
              <a:t>f</a:t>
            </a:r>
            <a:r>
              <a:rPr sz="1200" spc="-80" dirty="0">
                <a:solidFill>
                  <a:srgbClr val="C00000"/>
                </a:solidFill>
                <a:latin typeface="Arial"/>
                <a:cs typeface="Arial"/>
              </a:rPr>
              <a:t> </a:t>
            </a:r>
            <a:r>
              <a:rPr sz="1200" dirty="0">
                <a:solidFill>
                  <a:srgbClr val="C00000"/>
                </a:solidFill>
                <a:latin typeface="Arial"/>
                <a:cs typeface="Arial"/>
              </a:rPr>
              <a:t>f</a:t>
            </a:r>
            <a:r>
              <a:rPr sz="1200" spc="-55" dirty="0">
                <a:solidFill>
                  <a:srgbClr val="C00000"/>
                </a:solidFill>
                <a:latin typeface="Arial"/>
                <a:cs typeface="Arial"/>
              </a:rPr>
              <a:t> </a:t>
            </a:r>
            <a:r>
              <a:rPr sz="1200" spc="-5" dirty="0">
                <a:solidFill>
                  <a:srgbClr val="C00000"/>
                </a:solidFill>
                <a:latin typeface="Arial"/>
                <a:cs typeface="Arial"/>
              </a:rPr>
              <a:t>i</a:t>
            </a:r>
            <a:r>
              <a:rPr sz="1200" spc="-75" dirty="0">
                <a:solidFill>
                  <a:srgbClr val="C00000"/>
                </a:solidFill>
                <a:latin typeface="Arial"/>
                <a:cs typeface="Arial"/>
              </a:rPr>
              <a:t> </a:t>
            </a:r>
            <a:r>
              <a:rPr sz="1200" spc="-5" dirty="0">
                <a:solidFill>
                  <a:srgbClr val="C00000"/>
                </a:solidFill>
                <a:latin typeface="Arial"/>
                <a:cs typeface="Arial"/>
              </a:rPr>
              <a:t>l</a:t>
            </a:r>
            <a:r>
              <a:rPr sz="1200" spc="-70" dirty="0">
                <a:solidFill>
                  <a:srgbClr val="C00000"/>
                </a:solidFill>
                <a:latin typeface="Arial"/>
                <a:cs typeface="Arial"/>
              </a:rPr>
              <a:t> </a:t>
            </a:r>
            <a:r>
              <a:rPr sz="1200" spc="-5" dirty="0">
                <a:solidFill>
                  <a:srgbClr val="C00000"/>
                </a:solidFill>
                <a:latin typeface="Arial"/>
                <a:cs typeface="Arial"/>
              </a:rPr>
              <a:t>i</a:t>
            </a:r>
            <a:r>
              <a:rPr sz="1200" spc="-80" dirty="0">
                <a:solidFill>
                  <a:srgbClr val="C00000"/>
                </a:solidFill>
                <a:latin typeface="Arial"/>
                <a:cs typeface="Arial"/>
              </a:rPr>
              <a:t> </a:t>
            </a:r>
            <a:r>
              <a:rPr sz="1200" spc="-5" dirty="0">
                <a:solidFill>
                  <a:srgbClr val="C00000"/>
                </a:solidFill>
                <a:latin typeface="Arial"/>
                <a:cs typeface="Arial"/>
              </a:rPr>
              <a:t>a</a:t>
            </a:r>
            <a:r>
              <a:rPr sz="1200" spc="-80" dirty="0">
                <a:solidFill>
                  <a:srgbClr val="C00000"/>
                </a:solidFill>
                <a:latin typeface="Arial"/>
                <a:cs typeface="Arial"/>
              </a:rPr>
              <a:t> </a:t>
            </a:r>
            <a:r>
              <a:rPr sz="1200" dirty="0">
                <a:solidFill>
                  <a:srgbClr val="C00000"/>
                </a:solidFill>
                <a:latin typeface="Arial"/>
                <a:cs typeface="Arial"/>
              </a:rPr>
              <a:t>t</a:t>
            </a:r>
            <a:r>
              <a:rPr sz="1200" spc="-65" dirty="0">
                <a:solidFill>
                  <a:srgbClr val="C00000"/>
                </a:solidFill>
                <a:latin typeface="Arial"/>
                <a:cs typeface="Arial"/>
              </a:rPr>
              <a:t> </a:t>
            </a:r>
            <a:r>
              <a:rPr sz="1200" spc="-5" dirty="0">
                <a:solidFill>
                  <a:srgbClr val="C00000"/>
                </a:solidFill>
                <a:latin typeface="Arial"/>
                <a:cs typeface="Arial"/>
              </a:rPr>
              <a:t>e</a:t>
            </a:r>
            <a:r>
              <a:rPr sz="1200" spc="-75" dirty="0">
                <a:solidFill>
                  <a:srgbClr val="C00000"/>
                </a:solidFill>
                <a:latin typeface="Arial"/>
                <a:cs typeface="Arial"/>
              </a:rPr>
              <a:t> </a:t>
            </a:r>
            <a:r>
              <a:rPr sz="1200" spc="-5" dirty="0">
                <a:solidFill>
                  <a:srgbClr val="C00000"/>
                </a:solidFill>
                <a:latin typeface="Arial"/>
                <a:cs typeface="Arial"/>
              </a:rPr>
              <a:t>d</a:t>
            </a:r>
            <a:r>
              <a:rPr sz="1200" spc="165" dirty="0">
                <a:solidFill>
                  <a:srgbClr val="C00000"/>
                </a:solidFill>
                <a:latin typeface="Arial"/>
                <a:cs typeface="Arial"/>
              </a:rPr>
              <a:t> </a:t>
            </a:r>
            <a:r>
              <a:rPr sz="1200" dirty="0">
                <a:solidFill>
                  <a:srgbClr val="C00000"/>
                </a:solidFill>
                <a:latin typeface="Arial"/>
                <a:cs typeface="Arial"/>
              </a:rPr>
              <a:t>t</a:t>
            </a:r>
            <a:r>
              <a:rPr sz="1200" spc="-120" dirty="0">
                <a:solidFill>
                  <a:srgbClr val="C00000"/>
                </a:solidFill>
                <a:latin typeface="Arial"/>
                <a:cs typeface="Arial"/>
              </a:rPr>
              <a:t> </a:t>
            </a:r>
            <a:r>
              <a:rPr sz="1200" spc="-5" dirty="0">
                <a:solidFill>
                  <a:srgbClr val="C00000"/>
                </a:solidFill>
                <a:latin typeface="Arial"/>
                <a:cs typeface="Arial"/>
              </a:rPr>
              <a:t>o</a:t>
            </a:r>
            <a:r>
              <a:rPr sz="1200" spc="130" dirty="0">
                <a:solidFill>
                  <a:srgbClr val="C00000"/>
                </a:solidFill>
                <a:latin typeface="Arial"/>
                <a:cs typeface="Arial"/>
              </a:rPr>
              <a:t> </a:t>
            </a:r>
            <a:r>
              <a:rPr sz="1200" spc="25" dirty="0">
                <a:solidFill>
                  <a:srgbClr val="C00000"/>
                </a:solidFill>
                <a:latin typeface="Arial"/>
                <a:cs typeface="Arial"/>
              </a:rPr>
              <a:t>VTU,</a:t>
            </a:r>
            <a:r>
              <a:rPr sz="1200" spc="75" dirty="0">
                <a:solidFill>
                  <a:srgbClr val="C00000"/>
                </a:solidFill>
                <a:latin typeface="Arial"/>
                <a:cs typeface="Arial"/>
              </a:rPr>
              <a:t> </a:t>
            </a:r>
            <a:r>
              <a:rPr sz="1200" spc="120" dirty="0">
                <a:solidFill>
                  <a:srgbClr val="C00000"/>
                </a:solidFill>
                <a:latin typeface="Arial"/>
                <a:cs typeface="Arial"/>
              </a:rPr>
              <a:t>Belagavi,,</a:t>
            </a:r>
            <a:r>
              <a:rPr sz="1200" spc="-185" dirty="0">
                <a:solidFill>
                  <a:srgbClr val="C00000"/>
                </a:solidFill>
                <a:latin typeface="Arial"/>
                <a:cs typeface="Arial"/>
              </a:rPr>
              <a:t> </a:t>
            </a:r>
            <a:r>
              <a:rPr sz="1200" spc="114" dirty="0">
                <a:solidFill>
                  <a:srgbClr val="C00000"/>
                </a:solidFill>
                <a:latin typeface="Arial"/>
                <a:cs typeface="Arial"/>
              </a:rPr>
              <a:t>Approved</a:t>
            </a:r>
            <a:r>
              <a:rPr sz="1200" spc="270" dirty="0">
                <a:solidFill>
                  <a:srgbClr val="C00000"/>
                </a:solidFill>
                <a:latin typeface="Arial"/>
                <a:cs typeface="Arial"/>
              </a:rPr>
              <a:t> </a:t>
            </a:r>
            <a:r>
              <a:rPr sz="1200" spc="10" dirty="0">
                <a:solidFill>
                  <a:srgbClr val="C00000"/>
                </a:solidFill>
                <a:latin typeface="Arial"/>
                <a:cs typeface="Arial"/>
              </a:rPr>
              <a:t>By</a:t>
            </a:r>
            <a:r>
              <a:rPr sz="1200" spc="-30" dirty="0">
                <a:solidFill>
                  <a:srgbClr val="C00000"/>
                </a:solidFill>
                <a:latin typeface="Arial"/>
                <a:cs typeface="Arial"/>
              </a:rPr>
              <a:t> </a:t>
            </a:r>
            <a:r>
              <a:rPr sz="1200" spc="55" dirty="0">
                <a:solidFill>
                  <a:srgbClr val="C00000"/>
                </a:solidFill>
                <a:latin typeface="Arial"/>
                <a:cs typeface="Arial"/>
              </a:rPr>
              <a:t>AICTE,</a:t>
            </a:r>
            <a:r>
              <a:rPr sz="1200" spc="170" dirty="0">
                <a:solidFill>
                  <a:srgbClr val="C00000"/>
                </a:solidFill>
                <a:latin typeface="Arial"/>
                <a:cs typeface="Arial"/>
              </a:rPr>
              <a:t> </a:t>
            </a:r>
            <a:r>
              <a:rPr sz="1200" spc="-60" dirty="0">
                <a:solidFill>
                  <a:srgbClr val="C00000"/>
                </a:solidFill>
                <a:latin typeface="Arial"/>
                <a:cs typeface="Arial"/>
              </a:rPr>
              <a:t>New</a:t>
            </a:r>
            <a:r>
              <a:rPr sz="1200" spc="-155" dirty="0">
                <a:solidFill>
                  <a:srgbClr val="C00000"/>
                </a:solidFill>
                <a:latin typeface="Arial"/>
                <a:cs typeface="Arial"/>
              </a:rPr>
              <a:t> </a:t>
            </a:r>
            <a:r>
              <a:rPr sz="1200" spc="-5" dirty="0">
                <a:solidFill>
                  <a:srgbClr val="C00000"/>
                </a:solidFill>
                <a:latin typeface="Arial"/>
                <a:cs typeface="Arial"/>
              </a:rPr>
              <a:t>D</a:t>
            </a:r>
            <a:r>
              <a:rPr sz="1200" spc="-130" dirty="0">
                <a:solidFill>
                  <a:srgbClr val="C00000"/>
                </a:solidFill>
                <a:latin typeface="Arial"/>
                <a:cs typeface="Arial"/>
              </a:rPr>
              <a:t> </a:t>
            </a:r>
            <a:r>
              <a:rPr sz="1200" spc="-5" dirty="0">
                <a:solidFill>
                  <a:srgbClr val="C00000"/>
                </a:solidFill>
                <a:latin typeface="Arial"/>
                <a:cs typeface="Arial"/>
              </a:rPr>
              <a:t>e</a:t>
            </a:r>
            <a:r>
              <a:rPr sz="1200" spc="-130" dirty="0">
                <a:solidFill>
                  <a:srgbClr val="C00000"/>
                </a:solidFill>
                <a:latin typeface="Arial"/>
                <a:cs typeface="Arial"/>
              </a:rPr>
              <a:t> </a:t>
            </a:r>
            <a:r>
              <a:rPr sz="1200" spc="-5" dirty="0">
                <a:solidFill>
                  <a:srgbClr val="C00000"/>
                </a:solidFill>
                <a:latin typeface="Arial"/>
                <a:cs typeface="Arial"/>
              </a:rPr>
              <a:t>l</a:t>
            </a:r>
            <a:r>
              <a:rPr sz="1200" spc="-130" dirty="0">
                <a:solidFill>
                  <a:srgbClr val="C00000"/>
                </a:solidFill>
                <a:latin typeface="Arial"/>
                <a:cs typeface="Arial"/>
              </a:rPr>
              <a:t> </a:t>
            </a:r>
            <a:r>
              <a:rPr sz="1200" spc="-5" dirty="0">
                <a:solidFill>
                  <a:srgbClr val="C00000"/>
                </a:solidFill>
                <a:latin typeface="Arial"/>
                <a:cs typeface="Arial"/>
              </a:rPr>
              <a:t>h</a:t>
            </a:r>
            <a:r>
              <a:rPr sz="1200" spc="-130" dirty="0">
                <a:solidFill>
                  <a:srgbClr val="C00000"/>
                </a:solidFill>
                <a:latin typeface="Arial"/>
                <a:cs typeface="Arial"/>
              </a:rPr>
              <a:t> </a:t>
            </a:r>
            <a:r>
              <a:rPr sz="1200" spc="-5" dirty="0">
                <a:solidFill>
                  <a:srgbClr val="C00000"/>
                </a:solidFill>
                <a:latin typeface="Arial"/>
                <a:cs typeface="Arial"/>
              </a:rPr>
              <a:t>i</a:t>
            </a:r>
            <a:r>
              <a:rPr sz="1200" spc="-130" dirty="0">
                <a:solidFill>
                  <a:srgbClr val="C00000"/>
                </a:solidFill>
                <a:latin typeface="Arial"/>
                <a:cs typeface="Arial"/>
              </a:rPr>
              <a:t> </a:t>
            </a:r>
            <a:r>
              <a:rPr sz="1200" dirty="0">
                <a:solidFill>
                  <a:srgbClr val="C00000"/>
                </a:solidFill>
                <a:latin typeface="Arial"/>
                <a:cs typeface="Arial"/>
              </a:rPr>
              <a:t>,</a:t>
            </a:r>
            <a:r>
              <a:rPr sz="1200" spc="65" dirty="0">
                <a:solidFill>
                  <a:srgbClr val="C00000"/>
                </a:solidFill>
                <a:latin typeface="Arial"/>
                <a:cs typeface="Arial"/>
              </a:rPr>
              <a:t> </a:t>
            </a:r>
            <a:r>
              <a:rPr sz="1200" spc="70" dirty="0">
                <a:solidFill>
                  <a:srgbClr val="C00000"/>
                </a:solidFill>
                <a:latin typeface="Arial"/>
                <a:cs typeface="Arial"/>
              </a:rPr>
              <a:t>Recognized</a:t>
            </a:r>
            <a:r>
              <a:rPr sz="1200" spc="155" dirty="0">
                <a:solidFill>
                  <a:srgbClr val="C00000"/>
                </a:solidFill>
                <a:latin typeface="Arial"/>
                <a:cs typeface="Arial"/>
              </a:rPr>
              <a:t> </a:t>
            </a:r>
            <a:r>
              <a:rPr sz="1200" spc="40" dirty="0">
                <a:solidFill>
                  <a:srgbClr val="C00000"/>
                </a:solidFill>
                <a:latin typeface="Arial"/>
                <a:cs typeface="Arial"/>
              </a:rPr>
              <a:t>by</a:t>
            </a:r>
            <a:r>
              <a:rPr sz="1200" spc="240" dirty="0">
                <a:solidFill>
                  <a:srgbClr val="C00000"/>
                </a:solidFill>
                <a:latin typeface="Arial"/>
                <a:cs typeface="Arial"/>
              </a:rPr>
              <a:t> </a:t>
            </a:r>
            <a:r>
              <a:rPr sz="1200" spc="-120" dirty="0">
                <a:solidFill>
                  <a:srgbClr val="C00000"/>
                </a:solidFill>
                <a:latin typeface="Arial"/>
                <a:cs typeface="Arial"/>
              </a:rPr>
              <a:t>UGC  </a:t>
            </a:r>
            <a:r>
              <a:rPr sz="1200" spc="-5" dirty="0">
                <a:solidFill>
                  <a:srgbClr val="C00000"/>
                </a:solidFill>
                <a:latin typeface="Arial"/>
                <a:cs typeface="Arial"/>
              </a:rPr>
              <a:t>w</a:t>
            </a:r>
            <a:r>
              <a:rPr sz="1200" spc="-170" dirty="0">
                <a:solidFill>
                  <a:srgbClr val="C00000"/>
                </a:solidFill>
                <a:latin typeface="Arial"/>
                <a:cs typeface="Arial"/>
              </a:rPr>
              <a:t> </a:t>
            </a:r>
            <a:r>
              <a:rPr sz="1200" spc="-5" dirty="0">
                <a:solidFill>
                  <a:srgbClr val="C00000"/>
                </a:solidFill>
                <a:latin typeface="Arial"/>
                <a:cs typeface="Arial"/>
              </a:rPr>
              <a:t>i</a:t>
            </a:r>
            <a:r>
              <a:rPr sz="1200" spc="-165" dirty="0">
                <a:solidFill>
                  <a:srgbClr val="C00000"/>
                </a:solidFill>
                <a:latin typeface="Arial"/>
                <a:cs typeface="Arial"/>
              </a:rPr>
              <a:t> </a:t>
            </a:r>
            <a:r>
              <a:rPr sz="1200" dirty="0">
                <a:solidFill>
                  <a:srgbClr val="C00000"/>
                </a:solidFill>
                <a:latin typeface="Arial"/>
                <a:cs typeface="Arial"/>
              </a:rPr>
              <a:t>t</a:t>
            </a:r>
            <a:r>
              <a:rPr sz="1200" spc="-155" dirty="0">
                <a:solidFill>
                  <a:srgbClr val="C00000"/>
                </a:solidFill>
                <a:latin typeface="Arial"/>
                <a:cs typeface="Arial"/>
              </a:rPr>
              <a:t> </a:t>
            </a:r>
            <a:r>
              <a:rPr sz="1200" spc="-5" dirty="0">
                <a:solidFill>
                  <a:srgbClr val="C00000"/>
                </a:solidFill>
                <a:latin typeface="Arial"/>
                <a:cs typeface="Arial"/>
              </a:rPr>
              <a:t>h</a:t>
            </a:r>
            <a:r>
              <a:rPr sz="1200" spc="65" dirty="0">
                <a:solidFill>
                  <a:srgbClr val="C00000"/>
                </a:solidFill>
                <a:latin typeface="Arial"/>
                <a:cs typeface="Arial"/>
              </a:rPr>
              <a:t> </a:t>
            </a:r>
            <a:r>
              <a:rPr sz="1200" spc="-5" dirty="0">
                <a:solidFill>
                  <a:srgbClr val="C00000"/>
                </a:solidFill>
                <a:latin typeface="Arial"/>
                <a:cs typeface="Arial"/>
              </a:rPr>
              <a:t>2</a:t>
            </a:r>
            <a:r>
              <a:rPr sz="1200" spc="-55" dirty="0">
                <a:solidFill>
                  <a:srgbClr val="C00000"/>
                </a:solidFill>
                <a:latin typeface="Arial"/>
                <a:cs typeface="Arial"/>
              </a:rPr>
              <a:t> </a:t>
            </a:r>
            <a:r>
              <a:rPr sz="1200" dirty="0">
                <a:solidFill>
                  <a:srgbClr val="C00000"/>
                </a:solidFill>
                <a:latin typeface="Arial"/>
                <a:cs typeface="Arial"/>
              </a:rPr>
              <a:t>(</a:t>
            </a:r>
            <a:r>
              <a:rPr sz="1200" spc="-65" dirty="0">
                <a:solidFill>
                  <a:srgbClr val="C00000"/>
                </a:solidFill>
                <a:latin typeface="Arial"/>
                <a:cs typeface="Arial"/>
              </a:rPr>
              <a:t> </a:t>
            </a:r>
            <a:r>
              <a:rPr sz="1200" dirty="0">
                <a:solidFill>
                  <a:srgbClr val="C00000"/>
                </a:solidFill>
                <a:latin typeface="Arial"/>
                <a:cs typeface="Arial"/>
              </a:rPr>
              <a:t>f</a:t>
            </a:r>
            <a:r>
              <a:rPr sz="1200" spc="-45" dirty="0">
                <a:solidFill>
                  <a:srgbClr val="C00000"/>
                </a:solidFill>
                <a:latin typeface="Arial"/>
                <a:cs typeface="Arial"/>
              </a:rPr>
              <a:t> </a:t>
            </a:r>
            <a:r>
              <a:rPr sz="1200" dirty="0">
                <a:solidFill>
                  <a:srgbClr val="C00000"/>
                </a:solidFill>
                <a:latin typeface="Arial"/>
                <a:cs typeface="Arial"/>
              </a:rPr>
              <a:t>)</a:t>
            </a:r>
            <a:r>
              <a:rPr sz="1200" spc="185" dirty="0">
                <a:solidFill>
                  <a:srgbClr val="C00000"/>
                </a:solidFill>
                <a:latin typeface="Arial"/>
                <a:cs typeface="Arial"/>
              </a:rPr>
              <a:t> </a:t>
            </a:r>
            <a:r>
              <a:rPr sz="1200" dirty="0">
                <a:solidFill>
                  <a:srgbClr val="C00000"/>
                </a:solidFill>
                <a:latin typeface="Arial"/>
                <a:cs typeface="Arial"/>
              </a:rPr>
              <a:t>&amp;</a:t>
            </a:r>
            <a:r>
              <a:rPr sz="1200" spc="-165" dirty="0">
                <a:solidFill>
                  <a:srgbClr val="C00000"/>
                </a:solidFill>
                <a:latin typeface="Arial"/>
                <a:cs typeface="Arial"/>
              </a:rPr>
              <a:t> </a:t>
            </a:r>
            <a:r>
              <a:rPr sz="1200" spc="65" dirty="0">
                <a:solidFill>
                  <a:srgbClr val="C00000"/>
                </a:solidFill>
                <a:latin typeface="Arial"/>
                <a:cs typeface="Arial"/>
              </a:rPr>
              <a:t>12</a:t>
            </a:r>
            <a:r>
              <a:rPr sz="1200" spc="-200" dirty="0">
                <a:solidFill>
                  <a:srgbClr val="C00000"/>
                </a:solidFill>
                <a:latin typeface="Arial"/>
                <a:cs typeface="Arial"/>
              </a:rPr>
              <a:t> </a:t>
            </a:r>
            <a:r>
              <a:rPr sz="1200" dirty="0">
                <a:solidFill>
                  <a:srgbClr val="C00000"/>
                </a:solidFill>
                <a:latin typeface="Arial"/>
                <a:cs typeface="Arial"/>
              </a:rPr>
              <a:t>(</a:t>
            </a:r>
            <a:r>
              <a:rPr sz="1200" spc="-210" dirty="0">
                <a:solidFill>
                  <a:srgbClr val="C00000"/>
                </a:solidFill>
                <a:latin typeface="Arial"/>
                <a:cs typeface="Arial"/>
              </a:rPr>
              <a:t> </a:t>
            </a:r>
            <a:r>
              <a:rPr sz="1200" spc="65" dirty="0">
                <a:solidFill>
                  <a:srgbClr val="C00000"/>
                </a:solidFill>
                <a:latin typeface="Arial"/>
                <a:cs typeface="Arial"/>
              </a:rPr>
              <a:t>B)</a:t>
            </a:r>
            <a:r>
              <a:rPr sz="1200" spc="245" dirty="0">
                <a:solidFill>
                  <a:srgbClr val="C00000"/>
                </a:solidFill>
                <a:latin typeface="Arial"/>
                <a:cs typeface="Arial"/>
              </a:rPr>
              <a:t> </a:t>
            </a:r>
            <a:r>
              <a:rPr sz="1200" dirty="0">
                <a:solidFill>
                  <a:srgbClr val="C00000"/>
                </a:solidFill>
                <a:latin typeface="Arial"/>
                <a:cs typeface="Arial"/>
              </a:rPr>
              <a:t>s</a:t>
            </a:r>
            <a:r>
              <a:rPr sz="1200" spc="-120" dirty="0">
                <a:solidFill>
                  <a:srgbClr val="C00000"/>
                </a:solidFill>
                <a:latin typeface="Arial"/>
                <a:cs typeface="Arial"/>
              </a:rPr>
              <a:t> </a:t>
            </a:r>
            <a:r>
              <a:rPr sz="1200" dirty="0">
                <a:solidFill>
                  <a:srgbClr val="C00000"/>
                </a:solidFill>
                <a:latin typeface="Arial"/>
                <a:cs typeface="Arial"/>
              </a:rPr>
              <a:t>t</a:t>
            </a:r>
            <a:r>
              <a:rPr sz="1200" spc="-120" dirty="0">
                <a:solidFill>
                  <a:srgbClr val="C00000"/>
                </a:solidFill>
                <a:latin typeface="Arial"/>
                <a:cs typeface="Arial"/>
              </a:rPr>
              <a:t> </a:t>
            </a:r>
            <a:r>
              <a:rPr sz="1200" spc="-5" dirty="0">
                <a:solidFill>
                  <a:srgbClr val="C00000"/>
                </a:solidFill>
                <a:latin typeface="Arial"/>
                <a:cs typeface="Arial"/>
              </a:rPr>
              <a:t>a</a:t>
            </a:r>
            <a:r>
              <a:rPr sz="1200" spc="-114" dirty="0">
                <a:solidFill>
                  <a:srgbClr val="C00000"/>
                </a:solidFill>
                <a:latin typeface="Arial"/>
                <a:cs typeface="Arial"/>
              </a:rPr>
              <a:t> </a:t>
            </a:r>
            <a:r>
              <a:rPr sz="1200" dirty="0">
                <a:solidFill>
                  <a:srgbClr val="C00000"/>
                </a:solidFill>
                <a:latin typeface="Arial"/>
                <a:cs typeface="Arial"/>
              </a:rPr>
              <a:t>t</a:t>
            </a:r>
            <a:r>
              <a:rPr sz="1200" spc="-120" dirty="0">
                <a:solidFill>
                  <a:srgbClr val="C00000"/>
                </a:solidFill>
                <a:latin typeface="Arial"/>
                <a:cs typeface="Arial"/>
              </a:rPr>
              <a:t> </a:t>
            </a:r>
            <a:r>
              <a:rPr sz="1200" spc="-5" dirty="0">
                <a:solidFill>
                  <a:srgbClr val="C00000"/>
                </a:solidFill>
                <a:latin typeface="Arial"/>
                <a:cs typeface="Arial"/>
              </a:rPr>
              <a:t>u</a:t>
            </a:r>
            <a:r>
              <a:rPr sz="1200" spc="-114" dirty="0">
                <a:solidFill>
                  <a:srgbClr val="C00000"/>
                </a:solidFill>
                <a:latin typeface="Arial"/>
                <a:cs typeface="Arial"/>
              </a:rPr>
              <a:t> </a:t>
            </a:r>
            <a:r>
              <a:rPr sz="1200" dirty="0">
                <a:solidFill>
                  <a:srgbClr val="C00000"/>
                </a:solidFill>
                <a:latin typeface="Arial"/>
                <a:cs typeface="Arial"/>
              </a:rPr>
              <a:t>s</a:t>
            </a:r>
            <a:r>
              <a:rPr sz="1200" spc="-120" dirty="0">
                <a:solidFill>
                  <a:srgbClr val="C00000"/>
                </a:solidFill>
                <a:latin typeface="Arial"/>
                <a:cs typeface="Arial"/>
              </a:rPr>
              <a:t> </a:t>
            </a:r>
            <a:r>
              <a:rPr sz="1200" dirty="0">
                <a:solidFill>
                  <a:srgbClr val="C00000"/>
                </a:solidFill>
                <a:latin typeface="Arial"/>
                <a:cs typeface="Arial"/>
              </a:rPr>
              <a:t>,</a:t>
            </a:r>
            <a:r>
              <a:rPr sz="1200" spc="25" dirty="0">
                <a:solidFill>
                  <a:srgbClr val="C00000"/>
                </a:solidFill>
                <a:latin typeface="Arial"/>
                <a:cs typeface="Arial"/>
              </a:rPr>
              <a:t> </a:t>
            </a:r>
            <a:r>
              <a:rPr sz="1200" dirty="0">
                <a:solidFill>
                  <a:srgbClr val="C00000"/>
                </a:solidFill>
                <a:latin typeface="Arial"/>
                <a:cs typeface="Arial"/>
              </a:rPr>
              <a:t>A</a:t>
            </a:r>
            <a:r>
              <a:rPr sz="1200" spc="-175" dirty="0">
                <a:solidFill>
                  <a:srgbClr val="C00000"/>
                </a:solidFill>
                <a:latin typeface="Arial"/>
                <a:cs typeface="Arial"/>
              </a:rPr>
              <a:t> </a:t>
            </a:r>
            <a:r>
              <a:rPr sz="1200" dirty="0">
                <a:solidFill>
                  <a:srgbClr val="C00000"/>
                </a:solidFill>
                <a:latin typeface="Arial"/>
                <a:cs typeface="Arial"/>
              </a:rPr>
              <a:t>c</a:t>
            </a:r>
            <a:r>
              <a:rPr sz="1200" spc="-180" dirty="0">
                <a:solidFill>
                  <a:srgbClr val="C00000"/>
                </a:solidFill>
                <a:latin typeface="Arial"/>
                <a:cs typeface="Arial"/>
              </a:rPr>
              <a:t> </a:t>
            </a:r>
            <a:r>
              <a:rPr sz="1200" dirty="0">
                <a:solidFill>
                  <a:srgbClr val="C00000"/>
                </a:solidFill>
                <a:latin typeface="Arial"/>
                <a:cs typeface="Arial"/>
              </a:rPr>
              <a:t>c</a:t>
            </a:r>
            <a:r>
              <a:rPr sz="1200" spc="-180" dirty="0">
                <a:solidFill>
                  <a:srgbClr val="C00000"/>
                </a:solidFill>
                <a:latin typeface="Arial"/>
                <a:cs typeface="Arial"/>
              </a:rPr>
              <a:t> </a:t>
            </a:r>
            <a:r>
              <a:rPr sz="1200" dirty="0">
                <a:solidFill>
                  <a:srgbClr val="C00000"/>
                </a:solidFill>
                <a:latin typeface="Arial"/>
                <a:cs typeface="Arial"/>
              </a:rPr>
              <a:t>r</a:t>
            </a:r>
            <a:r>
              <a:rPr sz="1200" spc="-185" dirty="0">
                <a:solidFill>
                  <a:srgbClr val="C00000"/>
                </a:solidFill>
                <a:latin typeface="Arial"/>
                <a:cs typeface="Arial"/>
              </a:rPr>
              <a:t> </a:t>
            </a:r>
            <a:r>
              <a:rPr sz="1200" spc="95" dirty="0">
                <a:solidFill>
                  <a:srgbClr val="C00000"/>
                </a:solidFill>
                <a:latin typeface="Arial"/>
                <a:cs typeface="Arial"/>
              </a:rPr>
              <a:t>edi</a:t>
            </a:r>
            <a:r>
              <a:rPr sz="1200" spc="-185" dirty="0">
                <a:solidFill>
                  <a:srgbClr val="C00000"/>
                </a:solidFill>
                <a:latin typeface="Arial"/>
                <a:cs typeface="Arial"/>
              </a:rPr>
              <a:t> </a:t>
            </a:r>
            <a:r>
              <a:rPr sz="1200" spc="95" dirty="0">
                <a:solidFill>
                  <a:srgbClr val="C00000"/>
                </a:solidFill>
                <a:latin typeface="Arial"/>
                <a:cs typeface="Arial"/>
              </a:rPr>
              <a:t>ted</a:t>
            </a:r>
            <a:r>
              <a:rPr sz="1200" spc="265" dirty="0">
                <a:solidFill>
                  <a:srgbClr val="C00000"/>
                </a:solidFill>
                <a:latin typeface="Arial"/>
                <a:cs typeface="Arial"/>
              </a:rPr>
              <a:t> </a:t>
            </a:r>
            <a:r>
              <a:rPr sz="1200" spc="10" dirty="0">
                <a:solidFill>
                  <a:srgbClr val="C00000"/>
                </a:solidFill>
                <a:latin typeface="Arial"/>
                <a:cs typeface="Arial"/>
              </a:rPr>
              <a:t>By</a:t>
            </a:r>
            <a:r>
              <a:rPr sz="1200" spc="35" dirty="0">
                <a:solidFill>
                  <a:srgbClr val="C00000"/>
                </a:solidFill>
                <a:latin typeface="Arial"/>
                <a:cs typeface="Arial"/>
              </a:rPr>
              <a:t> </a:t>
            </a:r>
            <a:r>
              <a:rPr sz="1200" spc="-15" dirty="0">
                <a:solidFill>
                  <a:srgbClr val="C00000"/>
                </a:solidFill>
                <a:latin typeface="Arial"/>
                <a:cs typeface="Arial"/>
              </a:rPr>
              <a:t>NBAand</a:t>
            </a:r>
            <a:r>
              <a:rPr sz="1200" spc="15" dirty="0">
                <a:solidFill>
                  <a:srgbClr val="C00000"/>
                </a:solidFill>
                <a:latin typeface="Arial"/>
                <a:cs typeface="Arial"/>
              </a:rPr>
              <a:t> </a:t>
            </a:r>
            <a:r>
              <a:rPr sz="1200" spc="-85" dirty="0">
                <a:solidFill>
                  <a:srgbClr val="C00000"/>
                </a:solidFill>
                <a:latin typeface="Arial"/>
                <a:cs typeface="Arial"/>
              </a:rPr>
              <a:t>NAAC</a:t>
            </a:r>
            <a:endParaRPr sz="1200">
              <a:latin typeface="Arial"/>
              <a:cs typeface="Arial"/>
            </a:endParaRPr>
          </a:p>
        </p:txBody>
      </p:sp>
      <p:grpSp>
        <p:nvGrpSpPr>
          <p:cNvPr id="21" name="object 7"/>
          <p:cNvGrpSpPr/>
          <p:nvPr/>
        </p:nvGrpSpPr>
        <p:grpSpPr>
          <a:xfrm>
            <a:off x="1" y="5845046"/>
            <a:ext cx="1981200" cy="986027"/>
            <a:chOff x="0" y="5871971"/>
            <a:chExt cx="2159635" cy="986155"/>
          </a:xfrm>
        </p:grpSpPr>
        <p:sp>
          <p:nvSpPr>
            <p:cNvPr id="22" name="object 8"/>
            <p:cNvSpPr/>
            <p:nvPr/>
          </p:nvSpPr>
          <p:spPr>
            <a:xfrm>
              <a:off x="719328" y="6099047"/>
              <a:ext cx="451484" cy="478155"/>
            </a:xfrm>
            <a:custGeom>
              <a:avLst/>
              <a:gdLst/>
              <a:ahLst/>
              <a:cxnLst/>
              <a:rect l="l" t="t" r="r" b="b"/>
              <a:pathLst>
                <a:path w="451484" h="478154">
                  <a:moveTo>
                    <a:pt x="361162" y="0"/>
                  </a:moveTo>
                  <a:lnTo>
                    <a:pt x="329552" y="0"/>
                  </a:lnTo>
                  <a:lnTo>
                    <a:pt x="312928" y="1447"/>
                  </a:lnTo>
                  <a:lnTo>
                    <a:pt x="282168" y="31559"/>
                  </a:lnTo>
                  <a:lnTo>
                    <a:pt x="178320" y="351701"/>
                  </a:lnTo>
                  <a:lnTo>
                    <a:pt x="167843" y="394169"/>
                  </a:lnTo>
                  <a:lnTo>
                    <a:pt x="167030" y="399034"/>
                  </a:lnTo>
                  <a:lnTo>
                    <a:pt x="164782" y="399034"/>
                  </a:lnTo>
                  <a:lnTo>
                    <a:pt x="153492" y="351701"/>
                  </a:lnTo>
                  <a:lnTo>
                    <a:pt x="92544" y="173583"/>
                  </a:lnTo>
                  <a:lnTo>
                    <a:pt x="63017" y="143789"/>
                  </a:lnTo>
                  <a:lnTo>
                    <a:pt x="45148" y="142024"/>
                  </a:lnTo>
                  <a:lnTo>
                    <a:pt x="0" y="142024"/>
                  </a:lnTo>
                  <a:lnTo>
                    <a:pt x="0" y="214160"/>
                  </a:lnTo>
                  <a:lnTo>
                    <a:pt x="15798" y="214160"/>
                  </a:lnTo>
                  <a:lnTo>
                    <a:pt x="22567" y="216420"/>
                  </a:lnTo>
                  <a:lnTo>
                    <a:pt x="24828" y="225437"/>
                  </a:lnTo>
                  <a:lnTo>
                    <a:pt x="117373" y="477926"/>
                  </a:lnTo>
                  <a:lnTo>
                    <a:pt x="212178" y="477926"/>
                  </a:lnTo>
                  <a:lnTo>
                    <a:pt x="238213" y="399034"/>
                  </a:lnTo>
                  <a:lnTo>
                    <a:pt x="345313" y="74396"/>
                  </a:lnTo>
                  <a:lnTo>
                    <a:pt x="352094" y="69888"/>
                  </a:lnTo>
                  <a:lnTo>
                    <a:pt x="361162" y="69888"/>
                  </a:lnTo>
                  <a:lnTo>
                    <a:pt x="361162" y="0"/>
                  </a:lnTo>
                  <a:close/>
                </a:path>
                <a:path w="451484" h="478154">
                  <a:moveTo>
                    <a:pt x="450900" y="0"/>
                  </a:moveTo>
                  <a:lnTo>
                    <a:pt x="384048" y="0"/>
                  </a:lnTo>
                  <a:lnTo>
                    <a:pt x="384048" y="69634"/>
                  </a:lnTo>
                  <a:lnTo>
                    <a:pt x="450900" y="69634"/>
                  </a:lnTo>
                  <a:lnTo>
                    <a:pt x="450900" y="0"/>
                  </a:lnTo>
                  <a:close/>
                </a:path>
              </a:pathLst>
            </a:custGeom>
            <a:solidFill>
              <a:srgbClr val="EE8600"/>
            </a:solidFill>
          </p:spPr>
          <p:txBody>
            <a:bodyPr wrap="square" lIns="0" tIns="0" rIns="0" bIns="0" rtlCol="0"/>
            <a:lstStyle/>
            <a:p>
              <a:endParaRPr/>
            </a:p>
          </p:txBody>
        </p:sp>
        <p:sp>
          <p:nvSpPr>
            <p:cNvPr id="23" name="object 9"/>
            <p:cNvSpPr/>
            <p:nvPr/>
          </p:nvSpPr>
          <p:spPr>
            <a:xfrm>
              <a:off x="0" y="5871971"/>
              <a:ext cx="2159507" cy="986027"/>
            </a:xfrm>
            <a:prstGeom prst="rect">
              <a:avLst/>
            </a:prstGeom>
            <a:blipFill>
              <a:blip r:embed="rId2" cstate="print"/>
              <a:stretch>
                <a:fillRect/>
              </a:stretch>
            </a:blipFill>
          </p:spPr>
          <p:txBody>
            <a:bodyPr wrap="square" lIns="0" tIns="0" rIns="0" bIns="0" rtlCol="0"/>
            <a:lstStyle/>
            <a:p>
              <a:endParaRPr/>
            </a:p>
          </p:txBody>
        </p:sp>
      </p:grpSp>
    </p:spTree>
    <p:extLst>
      <p:ext uri="{BB962C8B-B14F-4D97-AF65-F5344CB8AC3E}">
        <p14:creationId xmlns:p14="http://schemas.microsoft.com/office/powerpoint/2010/main" val="29338669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300" y="235458"/>
            <a:ext cx="3819398" cy="430887"/>
          </a:xfrm>
        </p:spPr>
        <p:txBody>
          <a:bodyPr/>
          <a:lstStyle/>
          <a:p>
            <a:r>
              <a:rPr lang="en-IN" smtClean="0"/>
              <a:t>ALGORITHM</a:t>
            </a:r>
            <a:endParaRPr lang="en-IN"/>
          </a:p>
        </p:txBody>
      </p:sp>
      <p:sp>
        <p:nvSpPr>
          <p:cNvPr id="3" name="Text Placeholder 2"/>
          <p:cNvSpPr>
            <a:spLocks noGrp="1"/>
          </p:cNvSpPr>
          <p:nvPr>
            <p:ph type="body" idx="1"/>
          </p:nvPr>
        </p:nvSpPr>
        <p:spPr>
          <a:xfrm>
            <a:off x="374611" y="1219200"/>
            <a:ext cx="11436389" cy="4985980"/>
          </a:xfrm>
        </p:spPr>
        <p:txBody>
          <a:bodyPr/>
          <a:lstStyle/>
          <a:p>
            <a:pPr marL="285750" indent="-285750" algn="just" fontAlgn="base">
              <a:buFont typeface="Arial" pitchFamily="34" charset="0"/>
              <a:buChar char="•"/>
            </a:pPr>
            <a:r>
              <a:rPr lang="en-US"/>
              <a:t>Linear regression is a </a:t>
            </a:r>
            <a:r>
              <a:rPr lang="en-US" b="1"/>
              <a:t>linear model</a:t>
            </a:r>
            <a:r>
              <a:rPr lang="en-US"/>
              <a:t>, e.g. a model that assumes a linear relationship between the input variables (x) and the single output variable (y). More specifically, that y can be calculated from a linear combination of the input variables (</a:t>
            </a:r>
            <a:r>
              <a:rPr lang="en-US"/>
              <a:t>x</a:t>
            </a:r>
            <a:r>
              <a:rPr lang="en-US" smtClean="0"/>
              <a:t>).</a:t>
            </a:r>
            <a:endParaRPr lang="en-US"/>
          </a:p>
          <a:p>
            <a:pPr marL="285750" indent="-285750" fontAlgn="base">
              <a:buFont typeface="Arial" pitchFamily="34" charset="0"/>
              <a:buChar char="•"/>
            </a:pPr>
            <a:endParaRPr lang="en-US"/>
          </a:p>
          <a:p>
            <a:pPr marL="285750" indent="-285750" fontAlgn="base">
              <a:buFont typeface="Arial" pitchFamily="34" charset="0"/>
              <a:buChar char="•"/>
            </a:pPr>
            <a:r>
              <a:rPr lang="en-US" smtClean="0"/>
              <a:t>When </a:t>
            </a:r>
            <a:r>
              <a:rPr lang="en-US"/>
              <a:t>there is a single input variable (x), the method is referred to as </a:t>
            </a:r>
            <a:r>
              <a:rPr lang="en-US" b="1"/>
              <a:t>simple linear regression</a:t>
            </a:r>
            <a:r>
              <a:rPr lang="en-US"/>
              <a:t>. When there are </a:t>
            </a:r>
            <a:r>
              <a:rPr lang="en-US" b="1"/>
              <a:t>multiple input variables</a:t>
            </a:r>
            <a:r>
              <a:rPr lang="en-US"/>
              <a:t>, literature from statistics often refers to the method as multiple </a:t>
            </a:r>
            <a:r>
              <a:rPr lang="en-US"/>
              <a:t>linear </a:t>
            </a:r>
            <a:r>
              <a:rPr lang="en-US" smtClean="0"/>
              <a:t>regression.</a:t>
            </a:r>
          </a:p>
          <a:p>
            <a:pPr marL="285750" indent="-285750" fontAlgn="base">
              <a:buFont typeface="Arial" pitchFamily="34" charset="0"/>
              <a:buChar char="•"/>
            </a:pPr>
            <a:endParaRPr lang="en-US">
              <a:hlinkClick r:id="rId2"/>
            </a:endParaRPr>
          </a:p>
          <a:p>
            <a:pPr marL="285750" indent="-285750" fontAlgn="base">
              <a:buFont typeface="Arial" pitchFamily="34" charset="0"/>
              <a:buChar char="•"/>
            </a:pPr>
            <a:r>
              <a:rPr lang="en-US" smtClean="0">
                <a:hlinkClick r:id="rId2"/>
              </a:rPr>
              <a:t>Linear </a:t>
            </a:r>
            <a:r>
              <a:rPr lang="en-US">
                <a:hlinkClick r:id="rId2"/>
              </a:rPr>
              <a:t>regression</a:t>
            </a:r>
            <a:r>
              <a:rPr lang="en-US"/>
              <a:t> is an attractive model because the representation is </a:t>
            </a:r>
            <a:r>
              <a:rPr lang="en-US"/>
              <a:t>so </a:t>
            </a:r>
            <a:r>
              <a:rPr lang="en-US" smtClean="0"/>
              <a:t>simple.</a:t>
            </a:r>
          </a:p>
          <a:p>
            <a:pPr marL="285750" indent="-285750" fontAlgn="base">
              <a:buFont typeface="Arial" pitchFamily="34" charset="0"/>
              <a:buChar char="•"/>
            </a:pPr>
            <a:endParaRPr lang="en-US"/>
          </a:p>
          <a:p>
            <a:pPr marL="285750" indent="-285750" fontAlgn="base">
              <a:buFont typeface="Arial" pitchFamily="34" charset="0"/>
              <a:buChar char="•"/>
            </a:pPr>
            <a:r>
              <a:rPr lang="en-US" smtClean="0"/>
              <a:t>The </a:t>
            </a:r>
            <a:r>
              <a:rPr lang="en-US"/>
              <a:t>representation is a linear equation that combines a specific set of input values (x) the solution to which is the predicted output for that set of input values (y</a:t>
            </a:r>
            <a:r>
              <a:rPr lang="en-US"/>
              <a:t>). </a:t>
            </a:r>
            <a:endParaRPr lang="en-US" smtClean="0"/>
          </a:p>
          <a:p>
            <a:pPr marL="285750" indent="-285750" fontAlgn="base">
              <a:buFont typeface="Arial" pitchFamily="34" charset="0"/>
              <a:buChar char="•"/>
            </a:pPr>
            <a:endParaRPr lang="en-US"/>
          </a:p>
          <a:p>
            <a:pPr marL="285750" indent="-285750" fontAlgn="base">
              <a:buFont typeface="Arial" pitchFamily="34" charset="0"/>
              <a:buChar char="•"/>
            </a:pPr>
            <a:r>
              <a:rPr lang="en-US" smtClean="0"/>
              <a:t>As </a:t>
            </a:r>
            <a:r>
              <a:rPr lang="en-US"/>
              <a:t>such, both the input values (x) and the output value </a:t>
            </a:r>
            <a:r>
              <a:rPr lang="en-US"/>
              <a:t>are </a:t>
            </a:r>
            <a:r>
              <a:rPr lang="en-US" smtClean="0"/>
              <a:t>numeric.The </a:t>
            </a:r>
            <a:r>
              <a:rPr lang="en-US"/>
              <a:t>linear equation assigns one scale factor to each input value or column, called a coefficient and represented by the capital Greek letter Beta (B). One additional coefficient is also added, giving the line an additional degree of freedom (e.g. moving up and down on a two-dimensional plot) and is often called the intercept or the bias coefficient.</a:t>
            </a:r>
          </a:p>
          <a:p>
            <a:pPr marL="285750" indent="-285750" fontAlgn="base">
              <a:buFont typeface="Arial" pitchFamily="34" charset="0"/>
              <a:buChar char="•"/>
            </a:pPr>
            <a:endParaRPr lang="en-US"/>
          </a:p>
          <a:p>
            <a:pPr marL="285750" indent="-285750">
              <a:buFont typeface="Arial" pitchFamily="34" charset="0"/>
              <a:buChar char="•"/>
            </a:pPr>
            <a:endParaRPr lang="en-IN"/>
          </a:p>
        </p:txBody>
      </p:sp>
    </p:spTree>
    <p:extLst>
      <p:ext uri="{BB962C8B-B14F-4D97-AF65-F5344CB8AC3E}">
        <p14:creationId xmlns:p14="http://schemas.microsoft.com/office/powerpoint/2010/main" val="18291000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243583" y="6259067"/>
            <a:ext cx="740664" cy="320039"/>
          </a:xfrm>
          <a:prstGeom prst="rect">
            <a:avLst/>
          </a:prstGeom>
          <a:blipFill>
            <a:blip r:embed="rId2" cstate="print"/>
            <a:stretch>
              <a:fillRect/>
            </a:stretch>
          </a:blipFill>
        </p:spPr>
        <p:txBody>
          <a:bodyPr wrap="square" lIns="0" tIns="0" rIns="0" bIns="0" rtlCol="0"/>
          <a:lstStyle/>
          <a:p>
            <a:endParaRPr/>
          </a:p>
        </p:txBody>
      </p:sp>
      <p:grpSp>
        <p:nvGrpSpPr>
          <p:cNvPr id="3" name="object 3"/>
          <p:cNvGrpSpPr/>
          <p:nvPr/>
        </p:nvGrpSpPr>
        <p:grpSpPr>
          <a:xfrm>
            <a:off x="185928" y="6233159"/>
            <a:ext cx="569595" cy="344805"/>
            <a:chOff x="185928" y="6233159"/>
            <a:chExt cx="569595" cy="344805"/>
          </a:xfrm>
        </p:grpSpPr>
        <p:sp>
          <p:nvSpPr>
            <p:cNvPr id="4" name="object 4"/>
            <p:cNvSpPr/>
            <p:nvPr/>
          </p:nvSpPr>
          <p:spPr>
            <a:xfrm>
              <a:off x="185928" y="6239954"/>
              <a:ext cx="569595" cy="337820"/>
            </a:xfrm>
            <a:custGeom>
              <a:avLst/>
              <a:gdLst/>
              <a:ahLst/>
              <a:cxnLst/>
              <a:rect l="l" t="t" r="r" b="b"/>
              <a:pathLst>
                <a:path w="569595" h="337820">
                  <a:moveTo>
                    <a:pt x="569404" y="267208"/>
                  </a:moveTo>
                  <a:lnTo>
                    <a:pt x="537756" y="267208"/>
                  </a:lnTo>
                  <a:lnTo>
                    <a:pt x="530987" y="262674"/>
                  </a:lnTo>
                  <a:lnTo>
                    <a:pt x="530987" y="122275"/>
                  </a:lnTo>
                  <a:lnTo>
                    <a:pt x="524713" y="70192"/>
                  </a:lnTo>
                  <a:lnTo>
                    <a:pt x="523963" y="63893"/>
                  </a:lnTo>
                  <a:lnTo>
                    <a:pt x="523709" y="63398"/>
                  </a:lnTo>
                  <a:lnTo>
                    <a:pt x="115239" y="63398"/>
                  </a:lnTo>
                  <a:lnTo>
                    <a:pt x="117487" y="56603"/>
                  </a:lnTo>
                  <a:lnTo>
                    <a:pt x="107048" y="10756"/>
                  </a:lnTo>
                  <a:lnTo>
                    <a:pt x="74561" y="0"/>
                  </a:lnTo>
                  <a:lnTo>
                    <a:pt x="0" y="0"/>
                  </a:lnTo>
                  <a:lnTo>
                    <a:pt x="0" y="72453"/>
                  </a:lnTo>
                  <a:lnTo>
                    <a:pt x="33896" y="72453"/>
                  </a:lnTo>
                  <a:lnTo>
                    <a:pt x="40665" y="76987"/>
                  </a:lnTo>
                  <a:lnTo>
                    <a:pt x="40665" y="337400"/>
                  </a:lnTo>
                  <a:lnTo>
                    <a:pt x="119761" y="337400"/>
                  </a:lnTo>
                  <a:lnTo>
                    <a:pt x="119761" y="190207"/>
                  </a:lnTo>
                  <a:lnTo>
                    <a:pt x="120142" y="178714"/>
                  </a:lnTo>
                  <a:lnTo>
                    <a:pt x="135636" y="117005"/>
                  </a:lnTo>
                  <a:lnTo>
                    <a:pt x="174472" y="76174"/>
                  </a:lnTo>
                  <a:lnTo>
                    <a:pt x="201091" y="70192"/>
                  </a:lnTo>
                  <a:lnTo>
                    <a:pt x="224345" y="75717"/>
                  </a:lnTo>
                  <a:lnTo>
                    <a:pt x="238086" y="90576"/>
                  </a:lnTo>
                  <a:lnTo>
                    <a:pt x="244627" y="112229"/>
                  </a:lnTo>
                  <a:lnTo>
                    <a:pt x="246278" y="138125"/>
                  </a:lnTo>
                  <a:lnTo>
                    <a:pt x="246278" y="337400"/>
                  </a:lnTo>
                  <a:lnTo>
                    <a:pt x="325374" y="337400"/>
                  </a:lnTo>
                  <a:lnTo>
                    <a:pt x="325374" y="190207"/>
                  </a:lnTo>
                  <a:lnTo>
                    <a:pt x="325755" y="178714"/>
                  </a:lnTo>
                  <a:lnTo>
                    <a:pt x="340296" y="117005"/>
                  </a:lnTo>
                  <a:lnTo>
                    <a:pt x="379768" y="76174"/>
                  </a:lnTo>
                  <a:lnTo>
                    <a:pt x="406704" y="70192"/>
                  </a:lnTo>
                  <a:lnTo>
                    <a:pt x="429971" y="75399"/>
                  </a:lnTo>
                  <a:lnTo>
                    <a:pt x="443712" y="89725"/>
                  </a:lnTo>
                  <a:lnTo>
                    <a:pt x="450240" y="111277"/>
                  </a:lnTo>
                  <a:lnTo>
                    <a:pt x="451904" y="138125"/>
                  </a:lnTo>
                  <a:lnTo>
                    <a:pt x="451904" y="294373"/>
                  </a:lnTo>
                  <a:lnTo>
                    <a:pt x="454164" y="314464"/>
                  </a:lnTo>
                  <a:lnTo>
                    <a:pt x="461505" y="327774"/>
                  </a:lnTo>
                  <a:lnTo>
                    <a:pt x="474776" y="335140"/>
                  </a:lnTo>
                  <a:lnTo>
                    <a:pt x="494830" y="337400"/>
                  </a:lnTo>
                  <a:lnTo>
                    <a:pt x="569404" y="337400"/>
                  </a:lnTo>
                  <a:lnTo>
                    <a:pt x="569404" y="267208"/>
                  </a:lnTo>
                  <a:close/>
                </a:path>
              </a:pathLst>
            </a:custGeom>
            <a:solidFill>
              <a:srgbClr val="C32C15"/>
            </a:solidFill>
          </p:spPr>
          <p:txBody>
            <a:bodyPr wrap="square" lIns="0" tIns="0" rIns="0" bIns="0" rtlCol="0"/>
            <a:lstStyle/>
            <a:p>
              <a:endParaRPr/>
            </a:p>
          </p:txBody>
        </p:sp>
        <p:sp>
          <p:nvSpPr>
            <p:cNvPr id="5" name="object 5"/>
            <p:cNvSpPr/>
            <p:nvPr/>
          </p:nvSpPr>
          <p:spPr>
            <a:xfrm>
              <a:off x="303415" y="6233159"/>
              <a:ext cx="406222" cy="70192"/>
            </a:xfrm>
            <a:prstGeom prst="rect">
              <a:avLst/>
            </a:prstGeom>
            <a:blipFill>
              <a:blip r:embed="rId3" cstate="print"/>
              <a:stretch>
                <a:fillRect/>
              </a:stretch>
            </a:blipFill>
          </p:spPr>
          <p:txBody>
            <a:bodyPr wrap="square" lIns="0" tIns="0" rIns="0" bIns="0" rtlCol="0"/>
            <a:lstStyle/>
            <a:p>
              <a:endParaRPr/>
            </a:p>
          </p:txBody>
        </p:sp>
      </p:grpSp>
      <p:sp>
        <p:nvSpPr>
          <p:cNvPr id="6" name="object 6"/>
          <p:cNvSpPr/>
          <p:nvPr/>
        </p:nvSpPr>
        <p:spPr>
          <a:xfrm>
            <a:off x="1019555" y="6240779"/>
            <a:ext cx="158750" cy="440690"/>
          </a:xfrm>
          <a:custGeom>
            <a:avLst/>
            <a:gdLst/>
            <a:ahLst/>
            <a:cxnLst/>
            <a:rect l="l" t="t" r="r" b="b"/>
            <a:pathLst>
              <a:path w="158750" h="440690">
                <a:moveTo>
                  <a:pt x="115430" y="0"/>
                </a:moveTo>
                <a:lnTo>
                  <a:pt x="38506" y="0"/>
                </a:lnTo>
                <a:lnTo>
                  <a:pt x="38506" y="72224"/>
                </a:lnTo>
                <a:lnTo>
                  <a:pt x="72415" y="72224"/>
                </a:lnTo>
                <a:lnTo>
                  <a:pt x="79222" y="76746"/>
                </a:lnTo>
                <a:lnTo>
                  <a:pt x="79222" y="306984"/>
                </a:lnTo>
                <a:lnTo>
                  <a:pt x="72148" y="339369"/>
                </a:lnTo>
                <a:lnTo>
                  <a:pt x="54889" y="357771"/>
                </a:lnTo>
                <a:lnTo>
                  <a:pt x="33388" y="366026"/>
                </a:lnTo>
                <a:lnTo>
                  <a:pt x="13601" y="367931"/>
                </a:lnTo>
                <a:lnTo>
                  <a:pt x="0" y="367931"/>
                </a:lnTo>
                <a:lnTo>
                  <a:pt x="0" y="437908"/>
                </a:lnTo>
                <a:lnTo>
                  <a:pt x="9016" y="440169"/>
                </a:lnTo>
                <a:lnTo>
                  <a:pt x="24904" y="440169"/>
                </a:lnTo>
                <a:lnTo>
                  <a:pt x="90487" y="428180"/>
                </a:lnTo>
                <a:lnTo>
                  <a:pt x="123812" y="407009"/>
                </a:lnTo>
                <a:lnTo>
                  <a:pt x="148678" y="370243"/>
                </a:lnTo>
                <a:lnTo>
                  <a:pt x="158432" y="313753"/>
                </a:lnTo>
                <a:lnTo>
                  <a:pt x="158432" y="45148"/>
                </a:lnTo>
                <a:lnTo>
                  <a:pt x="156171" y="25704"/>
                </a:lnTo>
                <a:lnTo>
                  <a:pt x="148818" y="11569"/>
                </a:lnTo>
                <a:lnTo>
                  <a:pt x="135521" y="2921"/>
                </a:lnTo>
                <a:lnTo>
                  <a:pt x="115430" y="0"/>
                </a:lnTo>
                <a:close/>
              </a:path>
            </a:pathLst>
          </a:custGeom>
          <a:solidFill>
            <a:srgbClr val="C32C15"/>
          </a:solidFill>
        </p:spPr>
        <p:txBody>
          <a:bodyPr wrap="square" lIns="0" tIns="0" rIns="0" bIns="0" rtlCol="0"/>
          <a:lstStyle/>
          <a:p>
            <a:endParaRPr/>
          </a:p>
        </p:txBody>
      </p:sp>
      <p:grpSp>
        <p:nvGrpSpPr>
          <p:cNvPr id="7" name="object 7"/>
          <p:cNvGrpSpPr/>
          <p:nvPr/>
        </p:nvGrpSpPr>
        <p:grpSpPr>
          <a:xfrm>
            <a:off x="0" y="5871971"/>
            <a:ext cx="2159635" cy="986155"/>
            <a:chOff x="0" y="5871971"/>
            <a:chExt cx="2159635" cy="986155"/>
          </a:xfrm>
        </p:grpSpPr>
        <p:sp>
          <p:nvSpPr>
            <p:cNvPr id="8" name="object 8"/>
            <p:cNvSpPr/>
            <p:nvPr/>
          </p:nvSpPr>
          <p:spPr>
            <a:xfrm>
              <a:off x="719328" y="6099047"/>
              <a:ext cx="451484" cy="478155"/>
            </a:xfrm>
            <a:custGeom>
              <a:avLst/>
              <a:gdLst/>
              <a:ahLst/>
              <a:cxnLst/>
              <a:rect l="l" t="t" r="r" b="b"/>
              <a:pathLst>
                <a:path w="451484" h="478154">
                  <a:moveTo>
                    <a:pt x="361162" y="0"/>
                  </a:moveTo>
                  <a:lnTo>
                    <a:pt x="329552" y="0"/>
                  </a:lnTo>
                  <a:lnTo>
                    <a:pt x="312928" y="1447"/>
                  </a:lnTo>
                  <a:lnTo>
                    <a:pt x="282168" y="31559"/>
                  </a:lnTo>
                  <a:lnTo>
                    <a:pt x="178320" y="351701"/>
                  </a:lnTo>
                  <a:lnTo>
                    <a:pt x="167843" y="394169"/>
                  </a:lnTo>
                  <a:lnTo>
                    <a:pt x="167030" y="399034"/>
                  </a:lnTo>
                  <a:lnTo>
                    <a:pt x="164782" y="399034"/>
                  </a:lnTo>
                  <a:lnTo>
                    <a:pt x="153492" y="351701"/>
                  </a:lnTo>
                  <a:lnTo>
                    <a:pt x="92544" y="173583"/>
                  </a:lnTo>
                  <a:lnTo>
                    <a:pt x="63017" y="143789"/>
                  </a:lnTo>
                  <a:lnTo>
                    <a:pt x="45148" y="142024"/>
                  </a:lnTo>
                  <a:lnTo>
                    <a:pt x="0" y="142024"/>
                  </a:lnTo>
                  <a:lnTo>
                    <a:pt x="0" y="214160"/>
                  </a:lnTo>
                  <a:lnTo>
                    <a:pt x="15798" y="214160"/>
                  </a:lnTo>
                  <a:lnTo>
                    <a:pt x="22567" y="216420"/>
                  </a:lnTo>
                  <a:lnTo>
                    <a:pt x="24828" y="225437"/>
                  </a:lnTo>
                  <a:lnTo>
                    <a:pt x="117373" y="477926"/>
                  </a:lnTo>
                  <a:lnTo>
                    <a:pt x="212178" y="477926"/>
                  </a:lnTo>
                  <a:lnTo>
                    <a:pt x="238213" y="399034"/>
                  </a:lnTo>
                  <a:lnTo>
                    <a:pt x="345313" y="74396"/>
                  </a:lnTo>
                  <a:lnTo>
                    <a:pt x="352094" y="69888"/>
                  </a:lnTo>
                  <a:lnTo>
                    <a:pt x="361162" y="69888"/>
                  </a:lnTo>
                  <a:lnTo>
                    <a:pt x="361162" y="0"/>
                  </a:lnTo>
                  <a:close/>
                </a:path>
                <a:path w="451484" h="478154">
                  <a:moveTo>
                    <a:pt x="450900" y="0"/>
                  </a:moveTo>
                  <a:lnTo>
                    <a:pt x="384048" y="0"/>
                  </a:lnTo>
                  <a:lnTo>
                    <a:pt x="384048" y="69634"/>
                  </a:lnTo>
                  <a:lnTo>
                    <a:pt x="450900" y="69634"/>
                  </a:lnTo>
                  <a:lnTo>
                    <a:pt x="450900" y="0"/>
                  </a:lnTo>
                  <a:close/>
                </a:path>
              </a:pathLst>
            </a:custGeom>
            <a:solidFill>
              <a:srgbClr val="EE8600"/>
            </a:solidFill>
          </p:spPr>
          <p:txBody>
            <a:bodyPr wrap="square" lIns="0" tIns="0" rIns="0" bIns="0" rtlCol="0"/>
            <a:lstStyle/>
            <a:p>
              <a:endParaRPr/>
            </a:p>
          </p:txBody>
        </p:sp>
        <p:sp>
          <p:nvSpPr>
            <p:cNvPr id="9" name="object 9"/>
            <p:cNvSpPr/>
            <p:nvPr/>
          </p:nvSpPr>
          <p:spPr>
            <a:xfrm>
              <a:off x="0" y="5871971"/>
              <a:ext cx="2159507" cy="986027"/>
            </a:xfrm>
            <a:prstGeom prst="rect">
              <a:avLst/>
            </a:prstGeom>
            <a:blipFill>
              <a:blip r:embed="rId4" cstate="print"/>
              <a:stretch>
                <a:fillRect/>
              </a:stretch>
            </a:blipFill>
          </p:spPr>
          <p:txBody>
            <a:bodyPr wrap="square" lIns="0" tIns="0" rIns="0" bIns="0" rtlCol="0"/>
            <a:lstStyle/>
            <a:p>
              <a:endParaRPr/>
            </a:p>
          </p:txBody>
        </p:sp>
      </p:grpSp>
      <p:sp>
        <p:nvSpPr>
          <p:cNvPr id="10" name="object 10"/>
          <p:cNvSpPr txBox="1">
            <a:spLocks noGrp="1"/>
          </p:cNvSpPr>
          <p:nvPr>
            <p:ph type="title"/>
          </p:nvPr>
        </p:nvSpPr>
        <p:spPr>
          <a:xfrm>
            <a:off x="5029200" y="457200"/>
            <a:ext cx="2640078" cy="382797"/>
          </a:xfrm>
          <a:prstGeom prst="rect">
            <a:avLst/>
          </a:prstGeom>
        </p:spPr>
        <p:txBody>
          <a:bodyPr vert="horz" wrap="square" lIns="0" tIns="13335" rIns="0" bIns="0" rtlCol="0">
            <a:spAutoFit/>
          </a:bodyPr>
          <a:lstStyle/>
          <a:p>
            <a:pPr marL="12700">
              <a:lnSpc>
                <a:spcPct val="100000"/>
              </a:lnSpc>
              <a:spcBef>
                <a:spcPts val="105"/>
              </a:spcBef>
            </a:pPr>
            <a:r>
              <a:rPr sz="2400" smtClean="0"/>
              <a:t>R</a:t>
            </a:r>
            <a:r>
              <a:rPr lang="en-IN" sz="2400" smtClean="0"/>
              <a:t>EFERENCES</a:t>
            </a:r>
            <a:endParaRPr sz="2400"/>
          </a:p>
        </p:txBody>
      </p:sp>
      <p:sp>
        <p:nvSpPr>
          <p:cNvPr id="11" name="object 11"/>
          <p:cNvSpPr txBox="1"/>
          <p:nvPr/>
        </p:nvSpPr>
        <p:spPr>
          <a:xfrm>
            <a:off x="11731879" y="6543243"/>
            <a:ext cx="193040" cy="223520"/>
          </a:xfrm>
          <a:prstGeom prst="rect">
            <a:avLst/>
          </a:prstGeom>
        </p:spPr>
        <p:txBody>
          <a:bodyPr vert="horz" wrap="square" lIns="0" tIns="12065" rIns="0" bIns="0" rtlCol="0">
            <a:spAutoFit/>
          </a:bodyPr>
          <a:lstStyle/>
          <a:p>
            <a:pPr marL="12700">
              <a:lnSpc>
                <a:spcPct val="100000"/>
              </a:lnSpc>
              <a:spcBef>
                <a:spcPts val="95"/>
              </a:spcBef>
            </a:pPr>
            <a:r>
              <a:rPr sz="1300" spc="-5" dirty="0">
                <a:solidFill>
                  <a:srgbClr val="FFFFFF"/>
                </a:solidFill>
                <a:latin typeface="Carlito"/>
                <a:cs typeface="Carlito"/>
              </a:rPr>
              <a:t>24</a:t>
            </a:r>
            <a:endParaRPr sz="1300">
              <a:latin typeface="Carlito"/>
              <a:cs typeface="Carlito"/>
            </a:endParaRPr>
          </a:p>
        </p:txBody>
      </p:sp>
      <p:sp>
        <p:nvSpPr>
          <p:cNvPr id="12" name="object 12"/>
          <p:cNvSpPr txBox="1"/>
          <p:nvPr/>
        </p:nvSpPr>
        <p:spPr>
          <a:xfrm>
            <a:off x="2467101" y="6615480"/>
            <a:ext cx="8550910" cy="208279"/>
          </a:xfrm>
          <a:prstGeom prst="rect">
            <a:avLst/>
          </a:prstGeom>
        </p:spPr>
        <p:txBody>
          <a:bodyPr vert="horz" wrap="square" lIns="0" tIns="12700" rIns="0" bIns="0" rtlCol="0">
            <a:spAutoFit/>
          </a:bodyPr>
          <a:lstStyle/>
          <a:p>
            <a:pPr marL="12700">
              <a:lnSpc>
                <a:spcPct val="100000"/>
              </a:lnSpc>
              <a:spcBef>
                <a:spcPts val="100"/>
              </a:spcBef>
            </a:pPr>
            <a:r>
              <a:rPr sz="1200" b="1" spc="35" dirty="0">
                <a:solidFill>
                  <a:srgbClr val="C00000"/>
                </a:solidFill>
                <a:latin typeface="Trebuchet MS"/>
                <a:cs typeface="Trebuchet MS"/>
              </a:rPr>
              <a:t>Approved</a:t>
            </a:r>
            <a:r>
              <a:rPr sz="1200" b="1" spc="-60" dirty="0">
                <a:solidFill>
                  <a:srgbClr val="C00000"/>
                </a:solidFill>
                <a:latin typeface="Trebuchet MS"/>
                <a:cs typeface="Trebuchet MS"/>
              </a:rPr>
              <a:t> </a:t>
            </a:r>
            <a:r>
              <a:rPr sz="1200" b="1" spc="35" dirty="0">
                <a:solidFill>
                  <a:srgbClr val="C00000"/>
                </a:solidFill>
                <a:latin typeface="Trebuchet MS"/>
                <a:cs typeface="Trebuchet MS"/>
              </a:rPr>
              <a:t>by</a:t>
            </a:r>
            <a:r>
              <a:rPr sz="1200" b="1" spc="-25" dirty="0">
                <a:solidFill>
                  <a:srgbClr val="C00000"/>
                </a:solidFill>
                <a:latin typeface="Trebuchet MS"/>
                <a:cs typeface="Trebuchet MS"/>
              </a:rPr>
              <a:t> </a:t>
            </a:r>
            <a:r>
              <a:rPr sz="1200" b="1" spc="80" dirty="0">
                <a:solidFill>
                  <a:srgbClr val="C00000"/>
                </a:solidFill>
                <a:latin typeface="Trebuchet MS"/>
                <a:cs typeface="Trebuchet MS"/>
              </a:rPr>
              <a:t>AICTE</a:t>
            </a:r>
            <a:r>
              <a:rPr sz="1200" b="1" spc="-35" dirty="0">
                <a:solidFill>
                  <a:srgbClr val="C00000"/>
                </a:solidFill>
                <a:latin typeface="Trebuchet MS"/>
                <a:cs typeface="Trebuchet MS"/>
              </a:rPr>
              <a:t> </a:t>
            </a:r>
            <a:r>
              <a:rPr sz="1200" b="1" spc="20" dirty="0">
                <a:solidFill>
                  <a:srgbClr val="C00000"/>
                </a:solidFill>
                <a:latin typeface="Trebuchet MS"/>
                <a:cs typeface="Trebuchet MS"/>
              </a:rPr>
              <a:t>|Affiliated</a:t>
            </a:r>
            <a:r>
              <a:rPr sz="1200" b="1" spc="-70" dirty="0">
                <a:solidFill>
                  <a:srgbClr val="C00000"/>
                </a:solidFill>
                <a:latin typeface="Trebuchet MS"/>
                <a:cs typeface="Trebuchet MS"/>
              </a:rPr>
              <a:t> </a:t>
            </a:r>
            <a:r>
              <a:rPr sz="1200" b="1" spc="20" dirty="0">
                <a:solidFill>
                  <a:srgbClr val="C00000"/>
                </a:solidFill>
                <a:latin typeface="Trebuchet MS"/>
                <a:cs typeface="Trebuchet MS"/>
              </a:rPr>
              <a:t>to</a:t>
            </a:r>
            <a:r>
              <a:rPr sz="1200" b="1" spc="5" dirty="0">
                <a:solidFill>
                  <a:srgbClr val="C00000"/>
                </a:solidFill>
                <a:latin typeface="Trebuchet MS"/>
                <a:cs typeface="Trebuchet MS"/>
              </a:rPr>
              <a:t> </a:t>
            </a:r>
            <a:r>
              <a:rPr sz="1200" b="1" spc="70" dirty="0">
                <a:solidFill>
                  <a:srgbClr val="C00000"/>
                </a:solidFill>
                <a:latin typeface="Trebuchet MS"/>
                <a:cs typeface="Trebuchet MS"/>
              </a:rPr>
              <a:t>VTU</a:t>
            </a:r>
            <a:r>
              <a:rPr sz="1200" b="1" spc="-40" dirty="0">
                <a:solidFill>
                  <a:srgbClr val="C00000"/>
                </a:solidFill>
                <a:latin typeface="Trebuchet MS"/>
                <a:cs typeface="Trebuchet MS"/>
              </a:rPr>
              <a:t> </a:t>
            </a:r>
            <a:r>
              <a:rPr sz="1200" b="1" spc="-125" dirty="0">
                <a:solidFill>
                  <a:srgbClr val="C00000"/>
                </a:solidFill>
                <a:latin typeface="Trebuchet MS"/>
                <a:cs typeface="Trebuchet MS"/>
              </a:rPr>
              <a:t>|</a:t>
            </a:r>
            <a:r>
              <a:rPr sz="1200" b="1" spc="-15" dirty="0">
                <a:solidFill>
                  <a:srgbClr val="C00000"/>
                </a:solidFill>
                <a:latin typeface="Trebuchet MS"/>
                <a:cs typeface="Trebuchet MS"/>
              </a:rPr>
              <a:t> </a:t>
            </a:r>
            <a:r>
              <a:rPr sz="1200" b="1" spc="25" dirty="0">
                <a:solidFill>
                  <a:srgbClr val="C00000"/>
                </a:solidFill>
                <a:latin typeface="Trebuchet MS"/>
                <a:cs typeface="Trebuchet MS"/>
              </a:rPr>
              <a:t>Recognized</a:t>
            </a:r>
            <a:r>
              <a:rPr sz="1200" b="1" spc="-80" dirty="0">
                <a:solidFill>
                  <a:srgbClr val="C00000"/>
                </a:solidFill>
                <a:latin typeface="Trebuchet MS"/>
                <a:cs typeface="Trebuchet MS"/>
              </a:rPr>
              <a:t> </a:t>
            </a:r>
            <a:r>
              <a:rPr sz="1200" b="1" spc="35" dirty="0">
                <a:solidFill>
                  <a:srgbClr val="C00000"/>
                </a:solidFill>
                <a:latin typeface="Trebuchet MS"/>
                <a:cs typeface="Trebuchet MS"/>
              </a:rPr>
              <a:t>by</a:t>
            </a:r>
            <a:r>
              <a:rPr sz="1200" b="1" spc="-25" dirty="0">
                <a:solidFill>
                  <a:srgbClr val="C00000"/>
                </a:solidFill>
                <a:latin typeface="Trebuchet MS"/>
                <a:cs typeface="Trebuchet MS"/>
              </a:rPr>
              <a:t> </a:t>
            </a:r>
            <a:r>
              <a:rPr sz="1200" b="1" spc="60" dirty="0">
                <a:solidFill>
                  <a:srgbClr val="C00000"/>
                </a:solidFill>
                <a:latin typeface="Trebuchet MS"/>
                <a:cs typeface="Trebuchet MS"/>
              </a:rPr>
              <a:t>UGC</a:t>
            </a:r>
            <a:r>
              <a:rPr sz="1200" b="1" spc="-10" dirty="0">
                <a:solidFill>
                  <a:srgbClr val="C00000"/>
                </a:solidFill>
                <a:latin typeface="Trebuchet MS"/>
                <a:cs typeface="Trebuchet MS"/>
              </a:rPr>
              <a:t> </a:t>
            </a:r>
            <a:r>
              <a:rPr sz="1200" b="1" spc="55" dirty="0">
                <a:solidFill>
                  <a:srgbClr val="C00000"/>
                </a:solidFill>
                <a:latin typeface="Trebuchet MS"/>
                <a:cs typeface="Trebuchet MS"/>
              </a:rPr>
              <a:t>with</a:t>
            </a:r>
            <a:r>
              <a:rPr sz="1200" b="1" spc="-45" dirty="0">
                <a:solidFill>
                  <a:srgbClr val="C00000"/>
                </a:solidFill>
                <a:latin typeface="Trebuchet MS"/>
                <a:cs typeface="Trebuchet MS"/>
              </a:rPr>
              <a:t> </a:t>
            </a:r>
            <a:r>
              <a:rPr sz="1200" b="1" spc="60" dirty="0">
                <a:solidFill>
                  <a:srgbClr val="C00000"/>
                </a:solidFill>
                <a:latin typeface="Trebuchet MS"/>
                <a:cs typeface="Trebuchet MS"/>
              </a:rPr>
              <a:t>2(f)</a:t>
            </a:r>
            <a:r>
              <a:rPr sz="1200" b="1" spc="-35" dirty="0">
                <a:solidFill>
                  <a:srgbClr val="C00000"/>
                </a:solidFill>
                <a:latin typeface="Trebuchet MS"/>
                <a:cs typeface="Trebuchet MS"/>
              </a:rPr>
              <a:t> </a:t>
            </a:r>
            <a:r>
              <a:rPr sz="1200" b="1" spc="50" dirty="0">
                <a:solidFill>
                  <a:srgbClr val="C00000"/>
                </a:solidFill>
                <a:latin typeface="Trebuchet MS"/>
                <a:cs typeface="Trebuchet MS"/>
              </a:rPr>
              <a:t>&amp;</a:t>
            </a:r>
            <a:r>
              <a:rPr sz="1200" b="1" spc="-25" dirty="0">
                <a:solidFill>
                  <a:srgbClr val="C00000"/>
                </a:solidFill>
                <a:latin typeface="Trebuchet MS"/>
                <a:cs typeface="Trebuchet MS"/>
              </a:rPr>
              <a:t> </a:t>
            </a:r>
            <a:r>
              <a:rPr sz="1200" b="1" spc="20" dirty="0">
                <a:solidFill>
                  <a:srgbClr val="C00000"/>
                </a:solidFill>
                <a:latin typeface="Trebuchet MS"/>
                <a:cs typeface="Trebuchet MS"/>
              </a:rPr>
              <a:t>12(B)</a:t>
            </a:r>
            <a:r>
              <a:rPr sz="1200" b="1" spc="-20" dirty="0">
                <a:solidFill>
                  <a:srgbClr val="C00000"/>
                </a:solidFill>
                <a:latin typeface="Trebuchet MS"/>
                <a:cs typeface="Trebuchet MS"/>
              </a:rPr>
              <a:t> </a:t>
            </a:r>
            <a:r>
              <a:rPr sz="1200" b="1" spc="50" dirty="0">
                <a:solidFill>
                  <a:srgbClr val="C00000"/>
                </a:solidFill>
                <a:latin typeface="Trebuchet MS"/>
                <a:cs typeface="Trebuchet MS"/>
              </a:rPr>
              <a:t>status</a:t>
            </a:r>
            <a:r>
              <a:rPr sz="1200" b="1" spc="-20" dirty="0">
                <a:solidFill>
                  <a:srgbClr val="C00000"/>
                </a:solidFill>
                <a:latin typeface="Trebuchet MS"/>
                <a:cs typeface="Trebuchet MS"/>
              </a:rPr>
              <a:t> </a:t>
            </a:r>
            <a:r>
              <a:rPr sz="1200" b="1" dirty="0">
                <a:solidFill>
                  <a:srgbClr val="C00000"/>
                </a:solidFill>
                <a:latin typeface="Trebuchet MS"/>
                <a:cs typeface="Trebuchet MS"/>
              </a:rPr>
              <a:t>|Accredited</a:t>
            </a:r>
            <a:r>
              <a:rPr sz="1200" b="1" spc="-70" dirty="0">
                <a:solidFill>
                  <a:srgbClr val="C00000"/>
                </a:solidFill>
                <a:latin typeface="Trebuchet MS"/>
                <a:cs typeface="Trebuchet MS"/>
              </a:rPr>
              <a:t> </a:t>
            </a:r>
            <a:r>
              <a:rPr sz="1200" b="1" spc="35" dirty="0">
                <a:solidFill>
                  <a:srgbClr val="C00000"/>
                </a:solidFill>
                <a:latin typeface="Trebuchet MS"/>
                <a:cs typeface="Trebuchet MS"/>
              </a:rPr>
              <a:t>by</a:t>
            </a:r>
            <a:r>
              <a:rPr sz="1200" b="1" spc="-25" dirty="0">
                <a:solidFill>
                  <a:srgbClr val="C00000"/>
                </a:solidFill>
                <a:latin typeface="Trebuchet MS"/>
                <a:cs typeface="Trebuchet MS"/>
              </a:rPr>
              <a:t> </a:t>
            </a:r>
            <a:r>
              <a:rPr sz="1200" b="1" spc="90" dirty="0">
                <a:solidFill>
                  <a:srgbClr val="C00000"/>
                </a:solidFill>
                <a:latin typeface="Trebuchet MS"/>
                <a:cs typeface="Trebuchet MS"/>
              </a:rPr>
              <a:t>NBA</a:t>
            </a:r>
            <a:r>
              <a:rPr sz="1200" b="1" spc="-30" dirty="0">
                <a:solidFill>
                  <a:srgbClr val="C00000"/>
                </a:solidFill>
                <a:latin typeface="Trebuchet MS"/>
                <a:cs typeface="Trebuchet MS"/>
              </a:rPr>
              <a:t> </a:t>
            </a:r>
            <a:r>
              <a:rPr sz="1200" b="1" spc="50" dirty="0">
                <a:solidFill>
                  <a:srgbClr val="C00000"/>
                </a:solidFill>
                <a:latin typeface="Trebuchet MS"/>
                <a:cs typeface="Trebuchet MS"/>
              </a:rPr>
              <a:t>and</a:t>
            </a:r>
            <a:r>
              <a:rPr sz="1200" b="1" spc="5" dirty="0">
                <a:solidFill>
                  <a:srgbClr val="C00000"/>
                </a:solidFill>
                <a:latin typeface="Trebuchet MS"/>
                <a:cs typeface="Trebuchet MS"/>
              </a:rPr>
              <a:t> </a:t>
            </a:r>
            <a:r>
              <a:rPr sz="1200" b="1" spc="65" dirty="0">
                <a:solidFill>
                  <a:srgbClr val="C00000"/>
                </a:solidFill>
                <a:latin typeface="Trebuchet MS"/>
                <a:cs typeface="Trebuchet MS"/>
              </a:rPr>
              <a:t>NAAC</a:t>
            </a:r>
            <a:endParaRPr sz="1200">
              <a:latin typeface="Trebuchet MS"/>
              <a:cs typeface="Trebuchet MS"/>
            </a:endParaRPr>
          </a:p>
        </p:txBody>
      </p:sp>
      <p:sp>
        <p:nvSpPr>
          <p:cNvPr id="13" name="object 13"/>
          <p:cNvSpPr txBox="1"/>
          <p:nvPr/>
        </p:nvSpPr>
        <p:spPr>
          <a:xfrm>
            <a:off x="303415" y="1130553"/>
            <a:ext cx="11428464" cy="3952364"/>
          </a:xfrm>
          <a:prstGeom prst="rect">
            <a:avLst/>
          </a:prstGeom>
        </p:spPr>
        <p:txBody>
          <a:bodyPr vert="horz" wrap="square" lIns="0" tIns="12700" rIns="0" bIns="0" rtlCol="0">
            <a:spAutoFit/>
          </a:bodyPr>
          <a:lstStyle/>
          <a:p>
            <a:pPr algn="just"/>
            <a:r>
              <a:rPr lang="en-US" sz="1600" dirty="0"/>
              <a:t>[1</a:t>
            </a:r>
            <a:r>
              <a:rPr lang="en-US" sz="1600"/>
              <a:t>] </a:t>
            </a:r>
            <a:r>
              <a:rPr lang="en-US" sz="1600" smtClean="0"/>
              <a:t>  A</a:t>
            </a:r>
            <a:r>
              <a:rPr lang="en-US" sz="1600" dirty="0"/>
              <a:t>. Adair, J. Berry, W. </a:t>
            </a:r>
            <a:r>
              <a:rPr lang="en-US" sz="1600" dirty="0" err="1"/>
              <a:t>McGreal</a:t>
            </a:r>
            <a:r>
              <a:rPr lang="en-US" sz="1600" dirty="0"/>
              <a:t>, Hedonic modeling, housing submarkets and residential valuation, Journal of Property Research, </a:t>
            </a:r>
            <a:r>
              <a:rPr lang="en-US" sz="1600"/>
              <a:t>13 </a:t>
            </a:r>
            <a:r>
              <a:rPr lang="en-US" sz="1600" smtClean="0"/>
              <a:t> (</a:t>
            </a:r>
            <a:r>
              <a:rPr lang="en-US" sz="1600" dirty="0"/>
              <a:t>1996) </a:t>
            </a:r>
            <a:r>
              <a:rPr lang="en-US" sz="1600"/>
              <a:t>67-83</a:t>
            </a:r>
            <a:r>
              <a:rPr lang="en-US" sz="1600" smtClean="0"/>
              <a:t>.</a:t>
            </a:r>
          </a:p>
          <a:p>
            <a:pPr algn="just"/>
            <a:endParaRPr lang="en-US" sz="1600" dirty="0"/>
          </a:p>
          <a:p>
            <a:pPr algn="just"/>
            <a:r>
              <a:rPr lang="en-US" sz="1600" dirty="0"/>
              <a:t> [2</a:t>
            </a:r>
            <a:r>
              <a:rPr lang="en-US" sz="1600"/>
              <a:t>] </a:t>
            </a:r>
            <a:r>
              <a:rPr lang="en-US" sz="1600" smtClean="0"/>
              <a:t> O</a:t>
            </a:r>
            <a:r>
              <a:rPr lang="en-US" sz="1600" dirty="0"/>
              <a:t>. Bin, A prediction comparison of housing sales prices by parametric versus semi-parametric regressions, Journal of Housing Economics, 13 (2004) 68-84</a:t>
            </a:r>
            <a:r>
              <a:rPr lang="en-US" sz="1600"/>
              <a:t>. </a:t>
            </a:r>
            <a:endParaRPr lang="en-US" sz="1600" smtClean="0"/>
          </a:p>
          <a:p>
            <a:pPr algn="just"/>
            <a:endParaRPr lang="en-US" sz="1600" dirty="0"/>
          </a:p>
          <a:p>
            <a:pPr algn="just"/>
            <a:r>
              <a:rPr lang="en-US" sz="1600" dirty="0"/>
              <a:t>[3</a:t>
            </a:r>
            <a:r>
              <a:rPr lang="en-US" sz="1600"/>
              <a:t>] </a:t>
            </a:r>
            <a:r>
              <a:rPr lang="en-US" sz="1600" smtClean="0"/>
              <a:t> T</a:t>
            </a:r>
            <a:r>
              <a:rPr lang="en-US" sz="1600" dirty="0"/>
              <a:t>. M. </a:t>
            </a:r>
            <a:r>
              <a:rPr lang="en-US" sz="1600" dirty="0" err="1"/>
              <a:t>Oshiro</a:t>
            </a:r>
            <a:r>
              <a:rPr lang="en-US" sz="1600" dirty="0"/>
              <a:t>, P. S. Perez, and J. A. </a:t>
            </a:r>
            <a:r>
              <a:rPr lang="en-US" sz="1600" dirty="0" err="1"/>
              <a:t>Baranauskas</a:t>
            </a:r>
            <a:r>
              <a:rPr lang="en-US" sz="1600" dirty="0"/>
              <a:t>, “How many trees in a random forest?” In Lecture Notes in Computer Science (including subseries Lecture Notes in Artificial Intelligence and Lecture Notes in Bioinformatics), vol. 7376 LNAI, 2012, pp. 154–168, ISBN: 9783642315367. DOI: 10 . 1007 / 978 - 3 - 642 - 31537-4\ </a:t>
            </a:r>
            <a:r>
              <a:rPr lang="en-US" sz="1600"/>
              <a:t>13 </a:t>
            </a:r>
            <a:endParaRPr lang="en-US" sz="1600" smtClean="0"/>
          </a:p>
          <a:p>
            <a:pPr algn="just"/>
            <a:endParaRPr lang="en-US" sz="1600" dirty="0"/>
          </a:p>
          <a:p>
            <a:pPr algn="just"/>
            <a:r>
              <a:rPr lang="en-US" sz="1600" dirty="0"/>
              <a:t>[4</a:t>
            </a:r>
            <a:r>
              <a:rPr lang="en-US" sz="1600"/>
              <a:t>] </a:t>
            </a:r>
            <a:r>
              <a:rPr lang="en-US" sz="1600" smtClean="0"/>
              <a:t> J</a:t>
            </a:r>
            <a:r>
              <a:rPr lang="en-US" sz="1600" dirty="0"/>
              <a:t>. </a:t>
            </a:r>
            <a:r>
              <a:rPr lang="en-US" sz="1600" dirty="0" err="1"/>
              <a:t>Schmidhuber</a:t>
            </a:r>
            <a:r>
              <a:rPr lang="en-US" sz="1600" dirty="0"/>
              <a:t>, “Multi-column deep neural networks for image classification,” in Proceedings of the 2012 IEEE Conference on Computer Vision and Pattern Recognition (CVPR), ser. CVPR ’12, Washington, DC, USA: IEEE Computer Society, 2012, pp. 3642–3649, ISBN: 978-1-4673-1226-4. [Online</a:t>
            </a:r>
            <a:r>
              <a:rPr lang="en-US" sz="1600"/>
              <a:t>]. </a:t>
            </a:r>
            <a:endParaRPr lang="en-US" sz="1600" smtClean="0"/>
          </a:p>
          <a:p>
            <a:pPr algn="just"/>
            <a:endParaRPr lang="en-US" sz="1600" dirty="0"/>
          </a:p>
          <a:p>
            <a:pPr algn="just"/>
            <a:r>
              <a:rPr lang="en-US" sz="1600" dirty="0"/>
              <a:t>[5</a:t>
            </a:r>
            <a:r>
              <a:rPr lang="en-US" sz="1600"/>
              <a:t>] </a:t>
            </a:r>
            <a:r>
              <a:rPr lang="en-US" sz="1600" smtClean="0"/>
              <a:t>  T</a:t>
            </a:r>
            <a:r>
              <a:rPr lang="en-US" sz="1600" dirty="0"/>
              <a:t>. </a:t>
            </a:r>
            <a:r>
              <a:rPr lang="en-US" sz="1600" dirty="0" err="1"/>
              <a:t>Kauko</a:t>
            </a:r>
            <a:r>
              <a:rPr lang="en-US" sz="1600" dirty="0"/>
              <a:t>, P. </a:t>
            </a:r>
            <a:r>
              <a:rPr lang="en-US" sz="1600" dirty="0" err="1"/>
              <a:t>Hooimeijer</a:t>
            </a:r>
            <a:r>
              <a:rPr lang="en-US" sz="1600" dirty="0"/>
              <a:t>, J. </a:t>
            </a:r>
            <a:r>
              <a:rPr lang="en-US" sz="1600" dirty="0" err="1"/>
              <a:t>Hakfoort</a:t>
            </a:r>
            <a:r>
              <a:rPr lang="en-US" sz="1600" dirty="0"/>
              <a:t>, Capturing housing market segmentation: An alternative approach based on neural network modeling, Housing Studies, 17 (2002) 875-894</a:t>
            </a:r>
          </a:p>
        </p:txBody>
      </p:sp>
    </p:spTree>
    <p:extLst>
      <p:ext uri="{BB962C8B-B14F-4D97-AF65-F5344CB8AC3E}">
        <p14:creationId xmlns:p14="http://schemas.microsoft.com/office/powerpoint/2010/main" val="11167437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731243" y="6544462"/>
            <a:ext cx="193040" cy="223520"/>
          </a:xfrm>
          <a:prstGeom prst="rect">
            <a:avLst/>
          </a:prstGeom>
        </p:spPr>
        <p:txBody>
          <a:bodyPr vert="horz" wrap="square" lIns="0" tIns="12065" rIns="0" bIns="0" rtlCol="0">
            <a:spAutoFit/>
          </a:bodyPr>
          <a:lstStyle/>
          <a:p>
            <a:pPr marL="12700">
              <a:lnSpc>
                <a:spcPct val="100000"/>
              </a:lnSpc>
              <a:spcBef>
                <a:spcPts val="95"/>
              </a:spcBef>
            </a:pPr>
            <a:r>
              <a:rPr sz="1300" spc="-5" dirty="0">
                <a:solidFill>
                  <a:srgbClr val="FFFFFF"/>
                </a:solidFill>
                <a:latin typeface="Carlito"/>
                <a:cs typeface="Carlito"/>
              </a:rPr>
              <a:t>15</a:t>
            </a:r>
            <a:endParaRPr sz="1300">
              <a:latin typeface="Carlito"/>
              <a:cs typeface="Carlito"/>
            </a:endParaRPr>
          </a:p>
        </p:txBody>
      </p:sp>
      <p:grpSp>
        <p:nvGrpSpPr>
          <p:cNvPr id="3" name="object 3"/>
          <p:cNvGrpSpPr/>
          <p:nvPr/>
        </p:nvGrpSpPr>
        <p:grpSpPr>
          <a:xfrm>
            <a:off x="156971" y="6080759"/>
            <a:ext cx="1854835" cy="777240"/>
            <a:chOff x="156971" y="6080759"/>
            <a:chExt cx="1854835" cy="777240"/>
          </a:xfrm>
        </p:grpSpPr>
        <p:sp>
          <p:nvSpPr>
            <p:cNvPr id="4" name="object 4"/>
            <p:cNvSpPr/>
            <p:nvPr/>
          </p:nvSpPr>
          <p:spPr>
            <a:xfrm>
              <a:off x="1243583" y="6259067"/>
              <a:ext cx="740664" cy="320039"/>
            </a:xfrm>
            <a:prstGeom prst="rect">
              <a:avLst/>
            </a:prstGeom>
            <a:blipFill>
              <a:blip r:embed="rId2" cstate="print"/>
              <a:stretch>
                <a:fillRect/>
              </a:stretch>
            </a:blipFill>
          </p:spPr>
          <p:txBody>
            <a:bodyPr wrap="square" lIns="0" tIns="0" rIns="0" bIns="0" rtlCol="0"/>
            <a:lstStyle/>
            <a:p>
              <a:endParaRPr/>
            </a:p>
          </p:txBody>
        </p:sp>
        <p:sp>
          <p:nvSpPr>
            <p:cNvPr id="5" name="object 5"/>
            <p:cNvSpPr/>
            <p:nvPr/>
          </p:nvSpPr>
          <p:spPr>
            <a:xfrm>
              <a:off x="185928" y="6239954"/>
              <a:ext cx="569595" cy="337820"/>
            </a:xfrm>
            <a:custGeom>
              <a:avLst/>
              <a:gdLst/>
              <a:ahLst/>
              <a:cxnLst/>
              <a:rect l="l" t="t" r="r" b="b"/>
              <a:pathLst>
                <a:path w="569595" h="337820">
                  <a:moveTo>
                    <a:pt x="569404" y="267208"/>
                  </a:moveTo>
                  <a:lnTo>
                    <a:pt x="537756" y="267208"/>
                  </a:lnTo>
                  <a:lnTo>
                    <a:pt x="530987" y="262674"/>
                  </a:lnTo>
                  <a:lnTo>
                    <a:pt x="530987" y="122275"/>
                  </a:lnTo>
                  <a:lnTo>
                    <a:pt x="524713" y="70192"/>
                  </a:lnTo>
                  <a:lnTo>
                    <a:pt x="523963" y="63893"/>
                  </a:lnTo>
                  <a:lnTo>
                    <a:pt x="523709" y="63398"/>
                  </a:lnTo>
                  <a:lnTo>
                    <a:pt x="115239" y="63398"/>
                  </a:lnTo>
                  <a:lnTo>
                    <a:pt x="117487" y="56603"/>
                  </a:lnTo>
                  <a:lnTo>
                    <a:pt x="107048" y="10756"/>
                  </a:lnTo>
                  <a:lnTo>
                    <a:pt x="74561" y="0"/>
                  </a:lnTo>
                  <a:lnTo>
                    <a:pt x="0" y="0"/>
                  </a:lnTo>
                  <a:lnTo>
                    <a:pt x="0" y="72453"/>
                  </a:lnTo>
                  <a:lnTo>
                    <a:pt x="33896" y="72453"/>
                  </a:lnTo>
                  <a:lnTo>
                    <a:pt x="40665" y="76987"/>
                  </a:lnTo>
                  <a:lnTo>
                    <a:pt x="40665" y="337400"/>
                  </a:lnTo>
                  <a:lnTo>
                    <a:pt x="119761" y="337400"/>
                  </a:lnTo>
                  <a:lnTo>
                    <a:pt x="119761" y="190207"/>
                  </a:lnTo>
                  <a:lnTo>
                    <a:pt x="120142" y="178714"/>
                  </a:lnTo>
                  <a:lnTo>
                    <a:pt x="135636" y="117005"/>
                  </a:lnTo>
                  <a:lnTo>
                    <a:pt x="174472" y="76174"/>
                  </a:lnTo>
                  <a:lnTo>
                    <a:pt x="201091" y="70192"/>
                  </a:lnTo>
                  <a:lnTo>
                    <a:pt x="224345" y="75717"/>
                  </a:lnTo>
                  <a:lnTo>
                    <a:pt x="238086" y="90576"/>
                  </a:lnTo>
                  <a:lnTo>
                    <a:pt x="244627" y="112229"/>
                  </a:lnTo>
                  <a:lnTo>
                    <a:pt x="246278" y="138125"/>
                  </a:lnTo>
                  <a:lnTo>
                    <a:pt x="246278" y="337400"/>
                  </a:lnTo>
                  <a:lnTo>
                    <a:pt x="325374" y="337400"/>
                  </a:lnTo>
                  <a:lnTo>
                    <a:pt x="325374" y="190207"/>
                  </a:lnTo>
                  <a:lnTo>
                    <a:pt x="325755" y="178714"/>
                  </a:lnTo>
                  <a:lnTo>
                    <a:pt x="340296" y="117005"/>
                  </a:lnTo>
                  <a:lnTo>
                    <a:pt x="379768" y="76174"/>
                  </a:lnTo>
                  <a:lnTo>
                    <a:pt x="406704" y="70192"/>
                  </a:lnTo>
                  <a:lnTo>
                    <a:pt x="429971" y="75399"/>
                  </a:lnTo>
                  <a:lnTo>
                    <a:pt x="443712" y="89725"/>
                  </a:lnTo>
                  <a:lnTo>
                    <a:pt x="450240" y="111277"/>
                  </a:lnTo>
                  <a:lnTo>
                    <a:pt x="451904" y="138125"/>
                  </a:lnTo>
                  <a:lnTo>
                    <a:pt x="451904" y="294373"/>
                  </a:lnTo>
                  <a:lnTo>
                    <a:pt x="454164" y="314464"/>
                  </a:lnTo>
                  <a:lnTo>
                    <a:pt x="461505" y="327774"/>
                  </a:lnTo>
                  <a:lnTo>
                    <a:pt x="474776" y="335140"/>
                  </a:lnTo>
                  <a:lnTo>
                    <a:pt x="494830" y="337400"/>
                  </a:lnTo>
                  <a:lnTo>
                    <a:pt x="569404" y="337400"/>
                  </a:lnTo>
                  <a:lnTo>
                    <a:pt x="569404" y="267208"/>
                  </a:lnTo>
                  <a:close/>
                </a:path>
              </a:pathLst>
            </a:custGeom>
            <a:solidFill>
              <a:srgbClr val="C32C15"/>
            </a:solidFill>
          </p:spPr>
          <p:txBody>
            <a:bodyPr wrap="square" lIns="0" tIns="0" rIns="0" bIns="0" rtlCol="0"/>
            <a:lstStyle/>
            <a:p>
              <a:endParaRPr/>
            </a:p>
          </p:txBody>
        </p:sp>
        <p:sp>
          <p:nvSpPr>
            <p:cNvPr id="6" name="object 6"/>
            <p:cNvSpPr/>
            <p:nvPr/>
          </p:nvSpPr>
          <p:spPr>
            <a:xfrm>
              <a:off x="303415" y="6233159"/>
              <a:ext cx="406222" cy="70192"/>
            </a:xfrm>
            <a:prstGeom prst="rect">
              <a:avLst/>
            </a:prstGeom>
            <a:blipFill>
              <a:blip r:embed="rId3" cstate="print"/>
              <a:stretch>
                <a:fillRect/>
              </a:stretch>
            </a:blipFill>
          </p:spPr>
          <p:txBody>
            <a:bodyPr wrap="square" lIns="0" tIns="0" rIns="0" bIns="0" rtlCol="0"/>
            <a:lstStyle/>
            <a:p>
              <a:endParaRPr/>
            </a:p>
          </p:txBody>
        </p:sp>
        <p:sp>
          <p:nvSpPr>
            <p:cNvPr id="7" name="object 7"/>
            <p:cNvSpPr/>
            <p:nvPr/>
          </p:nvSpPr>
          <p:spPr>
            <a:xfrm>
              <a:off x="719327" y="6241071"/>
              <a:ext cx="238760" cy="335915"/>
            </a:xfrm>
            <a:custGeom>
              <a:avLst/>
              <a:gdLst/>
              <a:ahLst/>
              <a:cxnLst/>
              <a:rect l="l" t="t" r="r" b="b"/>
              <a:pathLst>
                <a:path w="238759" h="335915">
                  <a:moveTo>
                    <a:pt x="45148" y="0"/>
                  </a:moveTo>
                  <a:lnTo>
                    <a:pt x="0" y="0"/>
                  </a:lnTo>
                  <a:lnTo>
                    <a:pt x="0" y="72136"/>
                  </a:lnTo>
                  <a:lnTo>
                    <a:pt x="15798" y="72136"/>
                  </a:lnTo>
                  <a:lnTo>
                    <a:pt x="22567" y="74396"/>
                  </a:lnTo>
                  <a:lnTo>
                    <a:pt x="24828" y="83413"/>
                  </a:lnTo>
                  <a:lnTo>
                    <a:pt x="117373" y="335902"/>
                  </a:lnTo>
                  <a:lnTo>
                    <a:pt x="212178" y="335902"/>
                  </a:lnTo>
                  <a:lnTo>
                    <a:pt x="238213" y="257009"/>
                  </a:lnTo>
                  <a:lnTo>
                    <a:pt x="164782" y="257009"/>
                  </a:lnTo>
                  <a:lnTo>
                    <a:pt x="163969" y="252145"/>
                  </a:lnTo>
                  <a:lnTo>
                    <a:pt x="153492" y="209664"/>
                  </a:lnTo>
                  <a:lnTo>
                    <a:pt x="92544" y="31559"/>
                  </a:lnTo>
                  <a:lnTo>
                    <a:pt x="63017" y="1765"/>
                  </a:lnTo>
                  <a:lnTo>
                    <a:pt x="45148" y="0"/>
                  </a:lnTo>
                  <a:close/>
                </a:path>
              </a:pathLst>
            </a:custGeom>
            <a:solidFill>
              <a:srgbClr val="EE8600"/>
            </a:solidFill>
          </p:spPr>
          <p:txBody>
            <a:bodyPr wrap="square" lIns="0" tIns="0" rIns="0" bIns="0" rtlCol="0"/>
            <a:lstStyle/>
            <a:p>
              <a:endParaRPr/>
            </a:p>
          </p:txBody>
        </p:sp>
        <p:sp>
          <p:nvSpPr>
            <p:cNvPr id="8" name="object 8"/>
            <p:cNvSpPr/>
            <p:nvPr/>
          </p:nvSpPr>
          <p:spPr>
            <a:xfrm>
              <a:off x="1019555" y="6240779"/>
              <a:ext cx="158750" cy="440690"/>
            </a:xfrm>
            <a:custGeom>
              <a:avLst/>
              <a:gdLst/>
              <a:ahLst/>
              <a:cxnLst/>
              <a:rect l="l" t="t" r="r" b="b"/>
              <a:pathLst>
                <a:path w="158750" h="440690">
                  <a:moveTo>
                    <a:pt x="115430" y="0"/>
                  </a:moveTo>
                  <a:lnTo>
                    <a:pt x="38506" y="0"/>
                  </a:lnTo>
                  <a:lnTo>
                    <a:pt x="38506" y="72224"/>
                  </a:lnTo>
                  <a:lnTo>
                    <a:pt x="72415" y="72224"/>
                  </a:lnTo>
                  <a:lnTo>
                    <a:pt x="79222" y="76746"/>
                  </a:lnTo>
                  <a:lnTo>
                    <a:pt x="79222" y="306984"/>
                  </a:lnTo>
                  <a:lnTo>
                    <a:pt x="72148" y="339369"/>
                  </a:lnTo>
                  <a:lnTo>
                    <a:pt x="54889" y="357771"/>
                  </a:lnTo>
                  <a:lnTo>
                    <a:pt x="33388" y="366026"/>
                  </a:lnTo>
                  <a:lnTo>
                    <a:pt x="13601" y="367931"/>
                  </a:lnTo>
                  <a:lnTo>
                    <a:pt x="0" y="367931"/>
                  </a:lnTo>
                  <a:lnTo>
                    <a:pt x="0" y="437908"/>
                  </a:lnTo>
                  <a:lnTo>
                    <a:pt x="9016" y="440169"/>
                  </a:lnTo>
                  <a:lnTo>
                    <a:pt x="24904" y="440169"/>
                  </a:lnTo>
                  <a:lnTo>
                    <a:pt x="90487" y="428180"/>
                  </a:lnTo>
                  <a:lnTo>
                    <a:pt x="123812" y="407009"/>
                  </a:lnTo>
                  <a:lnTo>
                    <a:pt x="148678" y="370243"/>
                  </a:lnTo>
                  <a:lnTo>
                    <a:pt x="158432" y="313753"/>
                  </a:lnTo>
                  <a:lnTo>
                    <a:pt x="158432" y="45148"/>
                  </a:lnTo>
                  <a:lnTo>
                    <a:pt x="156171" y="25704"/>
                  </a:lnTo>
                  <a:lnTo>
                    <a:pt x="148818" y="11569"/>
                  </a:lnTo>
                  <a:lnTo>
                    <a:pt x="135521" y="2921"/>
                  </a:lnTo>
                  <a:lnTo>
                    <a:pt x="115430" y="0"/>
                  </a:lnTo>
                  <a:close/>
                </a:path>
              </a:pathLst>
            </a:custGeom>
            <a:solidFill>
              <a:srgbClr val="C32C15"/>
            </a:solidFill>
          </p:spPr>
          <p:txBody>
            <a:bodyPr wrap="square" lIns="0" tIns="0" rIns="0" bIns="0" rtlCol="0"/>
            <a:lstStyle/>
            <a:p>
              <a:endParaRPr/>
            </a:p>
          </p:txBody>
        </p:sp>
        <p:sp>
          <p:nvSpPr>
            <p:cNvPr id="9" name="object 9"/>
            <p:cNvSpPr/>
            <p:nvPr/>
          </p:nvSpPr>
          <p:spPr>
            <a:xfrm>
              <a:off x="886358" y="6099047"/>
              <a:ext cx="284480" cy="399415"/>
            </a:xfrm>
            <a:custGeom>
              <a:avLst/>
              <a:gdLst/>
              <a:ahLst/>
              <a:cxnLst/>
              <a:rect l="l" t="t" r="r" b="b"/>
              <a:pathLst>
                <a:path w="284480" h="399414">
                  <a:moveTo>
                    <a:pt x="194132" y="0"/>
                  </a:moveTo>
                  <a:lnTo>
                    <a:pt x="162521" y="0"/>
                  </a:lnTo>
                  <a:lnTo>
                    <a:pt x="145897" y="1447"/>
                  </a:lnTo>
                  <a:lnTo>
                    <a:pt x="115138" y="31559"/>
                  </a:lnTo>
                  <a:lnTo>
                    <a:pt x="11290" y="351701"/>
                  </a:lnTo>
                  <a:lnTo>
                    <a:pt x="812" y="394169"/>
                  </a:lnTo>
                  <a:lnTo>
                    <a:pt x="0" y="399034"/>
                  </a:lnTo>
                  <a:lnTo>
                    <a:pt x="71183" y="399034"/>
                  </a:lnTo>
                  <a:lnTo>
                    <a:pt x="178282" y="74396"/>
                  </a:lnTo>
                  <a:lnTo>
                    <a:pt x="185064" y="69888"/>
                  </a:lnTo>
                  <a:lnTo>
                    <a:pt x="194132" y="69888"/>
                  </a:lnTo>
                  <a:lnTo>
                    <a:pt x="194132" y="0"/>
                  </a:lnTo>
                  <a:close/>
                </a:path>
                <a:path w="284480" h="399414">
                  <a:moveTo>
                    <a:pt x="283870" y="0"/>
                  </a:moveTo>
                  <a:lnTo>
                    <a:pt x="217017" y="0"/>
                  </a:lnTo>
                  <a:lnTo>
                    <a:pt x="217017" y="69634"/>
                  </a:lnTo>
                  <a:lnTo>
                    <a:pt x="283870" y="69634"/>
                  </a:lnTo>
                  <a:lnTo>
                    <a:pt x="283870" y="0"/>
                  </a:lnTo>
                  <a:close/>
                </a:path>
              </a:pathLst>
            </a:custGeom>
            <a:solidFill>
              <a:srgbClr val="EE8600"/>
            </a:solidFill>
          </p:spPr>
          <p:txBody>
            <a:bodyPr wrap="square" lIns="0" tIns="0" rIns="0" bIns="0" rtlCol="0"/>
            <a:lstStyle/>
            <a:p>
              <a:endParaRPr/>
            </a:p>
          </p:txBody>
        </p:sp>
        <p:sp>
          <p:nvSpPr>
            <p:cNvPr id="10" name="object 10"/>
            <p:cNvSpPr/>
            <p:nvPr/>
          </p:nvSpPr>
          <p:spPr>
            <a:xfrm>
              <a:off x="156971" y="6080759"/>
              <a:ext cx="1854707" cy="777239"/>
            </a:xfrm>
            <a:prstGeom prst="rect">
              <a:avLst/>
            </a:prstGeom>
            <a:blipFill>
              <a:blip r:embed="rId4" cstate="print"/>
              <a:stretch>
                <a:fillRect/>
              </a:stretch>
            </a:blipFill>
          </p:spPr>
          <p:txBody>
            <a:bodyPr wrap="square" lIns="0" tIns="0" rIns="0" bIns="0" rtlCol="0"/>
            <a:lstStyle/>
            <a:p>
              <a:endParaRPr/>
            </a:p>
          </p:txBody>
        </p:sp>
      </p:grpSp>
      <p:grpSp>
        <p:nvGrpSpPr>
          <p:cNvPr id="11" name="object 11"/>
          <p:cNvGrpSpPr/>
          <p:nvPr/>
        </p:nvGrpSpPr>
        <p:grpSpPr>
          <a:xfrm>
            <a:off x="0" y="1293875"/>
            <a:ext cx="12192000" cy="3354325"/>
            <a:chOff x="0" y="1293875"/>
            <a:chExt cx="12192000" cy="4244340"/>
          </a:xfrm>
        </p:grpSpPr>
        <p:sp>
          <p:nvSpPr>
            <p:cNvPr id="12" name="object 12"/>
            <p:cNvSpPr/>
            <p:nvPr/>
          </p:nvSpPr>
          <p:spPr>
            <a:xfrm>
              <a:off x="0" y="1624583"/>
              <a:ext cx="8865235" cy="3582670"/>
            </a:xfrm>
            <a:custGeom>
              <a:avLst/>
              <a:gdLst/>
              <a:ahLst/>
              <a:cxnLst/>
              <a:rect l="l" t="t" r="r" b="b"/>
              <a:pathLst>
                <a:path w="8865235" h="3582670">
                  <a:moveTo>
                    <a:pt x="8865108" y="0"/>
                  </a:moveTo>
                  <a:lnTo>
                    <a:pt x="0" y="0"/>
                  </a:lnTo>
                  <a:lnTo>
                    <a:pt x="0" y="3582542"/>
                  </a:lnTo>
                  <a:lnTo>
                    <a:pt x="8865108" y="3582542"/>
                  </a:lnTo>
                  <a:lnTo>
                    <a:pt x="8865108" y="0"/>
                  </a:lnTo>
                  <a:close/>
                </a:path>
              </a:pathLst>
            </a:custGeom>
            <a:solidFill>
              <a:srgbClr val="F0F0F0"/>
            </a:solidFill>
          </p:spPr>
          <p:txBody>
            <a:bodyPr wrap="square" lIns="0" tIns="0" rIns="0" bIns="0" rtlCol="0"/>
            <a:lstStyle/>
            <a:p>
              <a:endParaRPr/>
            </a:p>
          </p:txBody>
        </p:sp>
        <p:sp>
          <p:nvSpPr>
            <p:cNvPr id="13" name="object 13"/>
            <p:cNvSpPr/>
            <p:nvPr/>
          </p:nvSpPr>
          <p:spPr>
            <a:xfrm>
              <a:off x="4219955" y="1293875"/>
              <a:ext cx="7972425" cy="4244340"/>
            </a:xfrm>
            <a:custGeom>
              <a:avLst/>
              <a:gdLst/>
              <a:ahLst/>
              <a:cxnLst/>
              <a:rect l="l" t="t" r="r" b="b"/>
              <a:pathLst>
                <a:path w="7972425" h="4244340">
                  <a:moveTo>
                    <a:pt x="7971917" y="0"/>
                  </a:moveTo>
                  <a:lnTo>
                    <a:pt x="0" y="0"/>
                  </a:lnTo>
                  <a:lnTo>
                    <a:pt x="3209544" y="4240657"/>
                  </a:lnTo>
                  <a:lnTo>
                    <a:pt x="6558026" y="4240657"/>
                  </a:lnTo>
                  <a:lnTo>
                    <a:pt x="6558026" y="4243959"/>
                  </a:lnTo>
                  <a:lnTo>
                    <a:pt x="7971917" y="4243959"/>
                  </a:lnTo>
                  <a:lnTo>
                    <a:pt x="7971917" y="0"/>
                  </a:lnTo>
                  <a:close/>
                </a:path>
              </a:pathLst>
            </a:custGeom>
            <a:solidFill>
              <a:srgbClr val="EF8917"/>
            </a:solidFill>
          </p:spPr>
          <p:txBody>
            <a:bodyPr wrap="square" lIns="0" tIns="0" rIns="0" bIns="0" rtlCol="0"/>
            <a:lstStyle/>
            <a:p>
              <a:endParaRPr/>
            </a:p>
          </p:txBody>
        </p:sp>
      </p:grpSp>
      <p:sp>
        <p:nvSpPr>
          <p:cNvPr id="14" name="object 14"/>
          <p:cNvSpPr txBox="1"/>
          <p:nvPr/>
        </p:nvSpPr>
        <p:spPr>
          <a:xfrm>
            <a:off x="6493255" y="2683001"/>
            <a:ext cx="4219575" cy="628377"/>
          </a:xfrm>
          <a:prstGeom prst="rect">
            <a:avLst/>
          </a:prstGeom>
        </p:spPr>
        <p:txBody>
          <a:bodyPr vert="horz" wrap="square" lIns="0" tIns="12700" rIns="0" bIns="0" rtlCol="0">
            <a:spAutoFit/>
          </a:bodyPr>
          <a:lstStyle/>
          <a:p>
            <a:pPr marL="12700">
              <a:lnSpc>
                <a:spcPct val="100000"/>
              </a:lnSpc>
              <a:spcBef>
                <a:spcPts val="100"/>
              </a:spcBef>
            </a:pPr>
            <a:r>
              <a:rPr lang="en-IN" sz="4000" b="1" spc="-5" smtClean="0">
                <a:solidFill>
                  <a:srgbClr val="FFFFFF"/>
                </a:solidFill>
                <a:latin typeface="Times New Roman"/>
                <a:cs typeface="Times New Roman"/>
              </a:rPr>
              <a:t>    </a:t>
            </a:r>
            <a:r>
              <a:rPr sz="4000" b="1" spc="-5" smtClean="0">
                <a:solidFill>
                  <a:srgbClr val="FFFFFF"/>
                </a:solidFill>
                <a:latin typeface="Times New Roman"/>
                <a:cs typeface="Times New Roman"/>
              </a:rPr>
              <a:t>Thank</a:t>
            </a:r>
            <a:r>
              <a:rPr sz="4000" b="1" spc="-710" smtClean="0">
                <a:solidFill>
                  <a:srgbClr val="FFFFFF"/>
                </a:solidFill>
                <a:latin typeface="Times New Roman"/>
                <a:cs typeface="Times New Roman"/>
              </a:rPr>
              <a:t> </a:t>
            </a:r>
            <a:r>
              <a:rPr lang="en-IN" sz="4000" b="1" spc="-710" smtClean="0">
                <a:solidFill>
                  <a:srgbClr val="FFFFFF"/>
                </a:solidFill>
                <a:latin typeface="Times New Roman"/>
                <a:cs typeface="Times New Roman"/>
              </a:rPr>
              <a:t>   </a:t>
            </a:r>
            <a:r>
              <a:rPr sz="4000" b="1" spc="-455" smtClean="0">
                <a:solidFill>
                  <a:srgbClr val="FFFFFF"/>
                </a:solidFill>
                <a:latin typeface="Times New Roman"/>
                <a:cs typeface="Times New Roman"/>
              </a:rPr>
              <a:t>You</a:t>
            </a:r>
            <a:endParaRPr sz="4000">
              <a:latin typeface="Times New Roman"/>
              <a:cs typeface="Times New Roman"/>
            </a:endParaRPr>
          </a:p>
        </p:txBody>
      </p:sp>
      <p:sp>
        <p:nvSpPr>
          <p:cNvPr id="15" name="object 15"/>
          <p:cNvSpPr txBox="1"/>
          <p:nvPr/>
        </p:nvSpPr>
        <p:spPr>
          <a:xfrm>
            <a:off x="639267" y="2565019"/>
            <a:ext cx="2989580" cy="1813560"/>
          </a:xfrm>
          <a:prstGeom prst="rect">
            <a:avLst/>
          </a:prstGeom>
        </p:spPr>
        <p:txBody>
          <a:bodyPr vert="horz" wrap="square" lIns="0" tIns="11430" rIns="0" bIns="0" rtlCol="0">
            <a:spAutoFit/>
          </a:bodyPr>
          <a:lstStyle/>
          <a:p>
            <a:pPr marL="12700" marR="207010">
              <a:lnSpc>
                <a:spcPct val="128099"/>
              </a:lnSpc>
              <a:spcBef>
                <a:spcPts val="90"/>
              </a:spcBef>
            </a:pPr>
            <a:r>
              <a:rPr sz="1800" b="1" spc="-5" dirty="0">
                <a:solidFill>
                  <a:srgbClr val="575757"/>
                </a:solidFill>
                <a:latin typeface="Times New Roman"/>
                <a:cs typeface="Times New Roman"/>
              </a:rPr>
              <a:t>MVJ </a:t>
            </a:r>
            <a:r>
              <a:rPr sz="1800" b="1" dirty="0">
                <a:solidFill>
                  <a:srgbClr val="575757"/>
                </a:solidFill>
                <a:latin typeface="Times New Roman"/>
                <a:cs typeface="Times New Roman"/>
              </a:rPr>
              <a:t>College </a:t>
            </a:r>
            <a:r>
              <a:rPr sz="1800" b="1" spc="-5" dirty="0">
                <a:solidFill>
                  <a:srgbClr val="575757"/>
                </a:solidFill>
                <a:latin typeface="Times New Roman"/>
                <a:cs typeface="Times New Roman"/>
              </a:rPr>
              <a:t>of</a:t>
            </a:r>
            <a:r>
              <a:rPr sz="1800" b="1" spc="-140" dirty="0">
                <a:solidFill>
                  <a:srgbClr val="575757"/>
                </a:solidFill>
                <a:latin typeface="Times New Roman"/>
                <a:cs typeface="Times New Roman"/>
              </a:rPr>
              <a:t> </a:t>
            </a:r>
            <a:r>
              <a:rPr sz="1800" b="1" spc="-5" dirty="0">
                <a:solidFill>
                  <a:srgbClr val="575757"/>
                </a:solidFill>
                <a:latin typeface="Times New Roman"/>
                <a:cs typeface="Times New Roman"/>
              </a:rPr>
              <a:t>Engineering  </a:t>
            </a:r>
            <a:r>
              <a:rPr sz="1800" spc="-5" dirty="0">
                <a:solidFill>
                  <a:srgbClr val="575757"/>
                </a:solidFill>
                <a:latin typeface="Times New Roman"/>
                <a:cs typeface="Times New Roman"/>
              </a:rPr>
              <a:t>Near ITPB, </a:t>
            </a:r>
            <a:r>
              <a:rPr sz="1800" dirty="0">
                <a:solidFill>
                  <a:srgbClr val="575757"/>
                </a:solidFill>
                <a:latin typeface="Times New Roman"/>
                <a:cs typeface="Times New Roman"/>
              </a:rPr>
              <a:t>Whitefield  Bangalore-560</a:t>
            </a:r>
            <a:r>
              <a:rPr sz="1800" spc="-60" dirty="0">
                <a:solidFill>
                  <a:srgbClr val="575757"/>
                </a:solidFill>
                <a:latin typeface="Times New Roman"/>
                <a:cs typeface="Times New Roman"/>
              </a:rPr>
              <a:t> </a:t>
            </a:r>
            <a:r>
              <a:rPr sz="1800" spc="-5" dirty="0">
                <a:solidFill>
                  <a:srgbClr val="575757"/>
                </a:solidFill>
                <a:latin typeface="Times New Roman"/>
                <a:cs typeface="Times New Roman"/>
              </a:rPr>
              <a:t>067</a:t>
            </a:r>
            <a:endParaRPr sz="1800">
              <a:latin typeface="Times New Roman"/>
              <a:cs typeface="Times New Roman"/>
            </a:endParaRPr>
          </a:p>
          <a:p>
            <a:pPr marL="12700" marR="5080">
              <a:lnSpc>
                <a:spcPct val="129400"/>
              </a:lnSpc>
              <a:spcBef>
                <a:spcPts val="195"/>
              </a:spcBef>
            </a:pPr>
            <a:r>
              <a:rPr sz="1800" spc="-5" dirty="0">
                <a:solidFill>
                  <a:srgbClr val="575757"/>
                </a:solidFill>
                <a:latin typeface="Times New Roman"/>
                <a:cs typeface="Times New Roman"/>
              </a:rPr>
              <a:t>M:</a:t>
            </a:r>
            <a:r>
              <a:rPr sz="1800" spc="-175" dirty="0">
                <a:solidFill>
                  <a:srgbClr val="575757"/>
                </a:solidFill>
                <a:latin typeface="Times New Roman"/>
                <a:cs typeface="Times New Roman"/>
              </a:rPr>
              <a:t> </a:t>
            </a:r>
            <a:r>
              <a:rPr sz="1800" u="sng" dirty="0">
                <a:solidFill>
                  <a:srgbClr val="575757"/>
                </a:solidFill>
                <a:uFill>
                  <a:solidFill>
                    <a:srgbClr val="575757"/>
                  </a:solidFill>
                </a:uFill>
                <a:latin typeface="Times New Roman"/>
                <a:cs typeface="Times New Roman"/>
                <a:hlinkClick r:id="rId5"/>
              </a:rPr>
              <a:t>principalengg@mvjce.edu.in </a:t>
            </a:r>
            <a:r>
              <a:rPr sz="1800" dirty="0">
                <a:solidFill>
                  <a:srgbClr val="575757"/>
                </a:solidFill>
                <a:latin typeface="Times New Roman"/>
                <a:cs typeface="Times New Roman"/>
              </a:rPr>
              <a:t> </a:t>
            </a:r>
            <a:r>
              <a:rPr sz="1800" spc="-5" dirty="0">
                <a:solidFill>
                  <a:srgbClr val="575757"/>
                </a:solidFill>
                <a:latin typeface="Times New Roman"/>
                <a:cs typeface="Times New Roman"/>
              </a:rPr>
              <a:t>P: </a:t>
            </a:r>
            <a:r>
              <a:rPr sz="1800" dirty="0">
                <a:solidFill>
                  <a:srgbClr val="575757"/>
                </a:solidFill>
                <a:latin typeface="Times New Roman"/>
                <a:cs typeface="Times New Roman"/>
              </a:rPr>
              <a:t>+91 80 4299</a:t>
            </a:r>
            <a:r>
              <a:rPr sz="1800" spc="-75" dirty="0">
                <a:solidFill>
                  <a:srgbClr val="575757"/>
                </a:solidFill>
                <a:latin typeface="Times New Roman"/>
                <a:cs typeface="Times New Roman"/>
              </a:rPr>
              <a:t> </a:t>
            </a:r>
            <a:r>
              <a:rPr sz="1800" dirty="0">
                <a:solidFill>
                  <a:srgbClr val="575757"/>
                </a:solidFill>
                <a:latin typeface="Times New Roman"/>
                <a:cs typeface="Times New Roman"/>
              </a:rPr>
              <a:t>1040</a:t>
            </a:r>
            <a:endParaRPr sz="1800">
              <a:latin typeface="Times New Roman"/>
              <a:cs typeface="Times New Roman"/>
            </a:endParaRPr>
          </a:p>
        </p:txBody>
      </p:sp>
      <p:sp>
        <p:nvSpPr>
          <p:cNvPr id="16" name="object 16"/>
          <p:cNvSpPr txBox="1"/>
          <p:nvPr/>
        </p:nvSpPr>
        <p:spPr>
          <a:xfrm>
            <a:off x="2090420" y="6467347"/>
            <a:ext cx="9000490" cy="391795"/>
          </a:xfrm>
          <a:prstGeom prst="rect">
            <a:avLst/>
          </a:prstGeom>
        </p:spPr>
        <p:txBody>
          <a:bodyPr vert="horz" wrap="square" lIns="0" tIns="12700" rIns="0" bIns="0" rtlCol="0">
            <a:spAutoFit/>
          </a:bodyPr>
          <a:lstStyle/>
          <a:p>
            <a:pPr marL="12700" marR="5080">
              <a:lnSpc>
                <a:spcPct val="100000"/>
              </a:lnSpc>
              <a:spcBef>
                <a:spcPts val="100"/>
              </a:spcBef>
            </a:pPr>
            <a:r>
              <a:rPr sz="1200" spc="-10" dirty="0">
                <a:solidFill>
                  <a:srgbClr val="C00000"/>
                </a:solidFill>
                <a:latin typeface="Arial"/>
                <a:cs typeface="Arial"/>
              </a:rPr>
              <a:t>An</a:t>
            </a:r>
            <a:r>
              <a:rPr sz="1200" spc="-105" dirty="0">
                <a:solidFill>
                  <a:srgbClr val="C00000"/>
                </a:solidFill>
                <a:latin typeface="Arial"/>
                <a:cs typeface="Arial"/>
              </a:rPr>
              <a:t> </a:t>
            </a:r>
            <a:r>
              <a:rPr sz="1200" spc="35" dirty="0">
                <a:solidFill>
                  <a:srgbClr val="C00000"/>
                </a:solidFill>
                <a:latin typeface="Arial"/>
                <a:cs typeface="Arial"/>
              </a:rPr>
              <a:t>Autonomous</a:t>
            </a:r>
            <a:r>
              <a:rPr sz="1200" spc="65" dirty="0">
                <a:solidFill>
                  <a:srgbClr val="C00000"/>
                </a:solidFill>
                <a:latin typeface="Arial"/>
                <a:cs typeface="Arial"/>
              </a:rPr>
              <a:t> </a:t>
            </a:r>
            <a:r>
              <a:rPr sz="1200" dirty="0">
                <a:solidFill>
                  <a:srgbClr val="C00000"/>
                </a:solidFill>
                <a:latin typeface="Arial"/>
                <a:cs typeface="Arial"/>
              </a:rPr>
              <a:t>I</a:t>
            </a:r>
            <a:r>
              <a:rPr sz="1200" spc="-65" dirty="0">
                <a:solidFill>
                  <a:srgbClr val="C00000"/>
                </a:solidFill>
                <a:latin typeface="Arial"/>
                <a:cs typeface="Arial"/>
              </a:rPr>
              <a:t> </a:t>
            </a:r>
            <a:r>
              <a:rPr sz="1200" spc="-5" dirty="0">
                <a:solidFill>
                  <a:srgbClr val="C00000"/>
                </a:solidFill>
                <a:latin typeface="Arial"/>
                <a:cs typeface="Arial"/>
              </a:rPr>
              <a:t>n</a:t>
            </a:r>
            <a:r>
              <a:rPr sz="1200" spc="-70" dirty="0">
                <a:solidFill>
                  <a:srgbClr val="C00000"/>
                </a:solidFill>
                <a:latin typeface="Arial"/>
                <a:cs typeface="Arial"/>
              </a:rPr>
              <a:t> </a:t>
            </a:r>
            <a:r>
              <a:rPr sz="1200" dirty="0">
                <a:solidFill>
                  <a:srgbClr val="C00000"/>
                </a:solidFill>
                <a:latin typeface="Arial"/>
                <a:cs typeface="Arial"/>
              </a:rPr>
              <a:t>s</a:t>
            </a:r>
            <a:r>
              <a:rPr sz="1200" spc="-70" dirty="0">
                <a:solidFill>
                  <a:srgbClr val="C00000"/>
                </a:solidFill>
                <a:latin typeface="Arial"/>
                <a:cs typeface="Arial"/>
              </a:rPr>
              <a:t> </a:t>
            </a:r>
            <a:r>
              <a:rPr sz="1200" dirty="0">
                <a:solidFill>
                  <a:srgbClr val="C00000"/>
                </a:solidFill>
                <a:latin typeface="Arial"/>
                <a:cs typeface="Arial"/>
              </a:rPr>
              <a:t>t</a:t>
            </a:r>
            <a:r>
              <a:rPr sz="1200" spc="-65" dirty="0">
                <a:solidFill>
                  <a:srgbClr val="C00000"/>
                </a:solidFill>
                <a:latin typeface="Arial"/>
                <a:cs typeface="Arial"/>
              </a:rPr>
              <a:t> </a:t>
            </a:r>
            <a:r>
              <a:rPr sz="1200" spc="-5" dirty="0">
                <a:solidFill>
                  <a:srgbClr val="C00000"/>
                </a:solidFill>
                <a:latin typeface="Arial"/>
                <a:cs typeface="Arial"/>
              </a:rPr>
              <a:t>i</a:t>
            </a:r>
            <a:r>
              <a:rPr sz="1200" spc="-75" dirty="0">
                <a:solidFill>
                  <a:srgbClr val="C00000"/>
                </a:solidFill>
                <a:latin typeface="Arial"/>
                <a:cs typeface="Arial"/>
              </a:rPr>
              <a:t> </a:t>
            </a:r>
            <a:r>
              <a:rPr sz="1200" dirty="0">
                <a:solidFill>
                  <a:srgbClr val="C00000"/>
                </a:solidFill>
                <a:latin typeface="Arial"/>
                <a:cs typeface="Arial"/>
              </a:rPr>
              <a:t>t</a:t>
            </a:r>
            <a:r>
              <a:rPr sz="1200" spc="-65" dirty="0">
                <a:solidFill>
                  <a:srgbClr val="C00000"/>
                </a:solidFill>
                <a:latin typeface="Arial"/>
                <a:cs typeface="Arial"/>
              </a:rPr>
              <a:t> </a:t>
            </a:r>
            <a:r>
              <a:rPr sz="1200" spc="-5" dirty="0">
                <a:solidFill>
                  <a:srgbClr val="C00000"/>
                </a:solidFill>
                <a:latin typeface="Arial"/>
                <a:cs typeface="Arial"/>
              </a:rPr>
              <a:t>u</a:t>
            </a:r>
            <a:r>
              <a:rPr sz="1200" spc="-65" dirty="0">
                <a:solidFill>
                  <a:srgbClr val="C00000"/>
                </a:solidFill>
                <a:latin typeface="Arial"/>
                <a:cs typeface="Arial"/>
              </a:rPr>
              <a:t> </a:t>
            </a:r>
            <a:r>
              <a:rPr sz="1200" dirty="0">
                <a:solidFill>
                  <a:srgbClr val="C00000"/>
                </a:solidFill>
                <a:latin typeface="Arial"/>
                <a:cs typeface="Arial"/>
              </a:rPr>
              <a:t>t</a:t>
            </a:r>
            <a:r>
              <a:rPr sz="1200" spc="-65" dirty="0">
                <a:solidFill>
                  <a:srgbClr val="C00000"/>
                </a:solidFill>
                <a:latin typeface="Arial"/>
                <a:cs typeface="Arial"/>
              </a:rPr>
              <a:t> </a:t>
            </a:r>
            <a:r>
              <a:rPr sz="1200" spc="-5" dirty="0">
                <a:solidFill>
                  <a:srgbClr val="C00000"/>
                </a:solidFill>
                <a:latin typeface="Arial"/>
                <a:cs typeface="Arial"/>
              </a:rPr>
              <a:t>i</a:t>
            </a:r>
            <a:r>
              <a:rPr sz="1200" spc="-75" dirty="0">
                <a:solidFill>
                  <a:srgbClr val="C00000"/>
                </a:solidFill>
                <a:latin typeface="Arial"/>
                <a:cs typeface="Arial"/>
              </a:rPr>
              <a:t> </a:t>
            </a:r>
            <a:r>
              <a:rPr sz="1200" spc="-5" dirty="0">
                <a:solidFill>
                  <a:srgbClr val="C00000"/>
                </a:solidFill>
                <a:latin typeface="Arial"/>
                <a:cs typeface="Arial"/>
              </a:rPr>
              <a:t>o</a:t>
            </a:r>
            <a:r>
              <a:rPr sz="1200" spc="-65" dirty="0">
                <a:solidFill>
                  <a:srgbClr val="C00000"/>
                </a:solidFill>
                <a:latin typeface="Arial"/>
                <a:cs typeface="Arial"/>
              </a:rPr>
              <a:t> </a:t>
            </a:r>
            <a:r>
              <a:rPr sz="1200" spc="-5" dirty="0">
                <a:solidFill>
                  <a:srgbClr val="C00000"/>
                </a:solidFill>
                <a:latin typeface="Arial"/>
                <a:cs typeface="Arial"/>
              </a:rPr>
              <a:t>n</a:t>
            </a:r>
            <a:r>
              <a:rPr sz="1200" spc="-65" dirty="0">
                <a:solidFill>
                  <a:srgbClr val="C00000"/>
                </a:solidFill>
                <a:latin typeface="Arial"/>
                <a:cs typeface="Arial"/>
              </a:rPr>
              <a:t> </a:t>
            </a:r>
            <a:r>
              <a:rPr sz="1200" dirty="0">
                <a:solidFill>
                  <a:srgbClr val="C00000"/>
                </a:solidFill>
                <a:latin typeface="Arial"/>
                <a:cs typeface="Arial"/>
              </a:rPr>
              <a:t>,</a:t>
            </a:r>
            <a:r>
              <a:rPr sz="1200" spc="140" dirty="0">
                <a:solidFill>
                  <a:srgbClr val="C00000"/>
                </a:solidFill>
                <a:latin typeface="Arial"/>
                <a:cs typeface="Arial"/>
              </a:rPr>
              <a:t> </a:t>
            </a:r>
            <a:r>
              <a:rPr sz="1200" dirty="0">
                <a:solidFill>
                  <a:srgbClr val="C00000"/>
                </a:solidFill>
                <a:latin typeface="Arial"/>
                <a:cs typeface="Arial"/>
              </a:rPr>
              <a:t>A</a:t>
            </a:r>
            <a:r>
              <a:rPr sz="1200" spc="-70" dirty="0">
                <a:solidFill>
                  <a:srgbClr val="C00000"/>
                </a:solidFill>
                <a:latin typeface="Arial"/>
                <a:cs typeface="Arial"/>
              </a:rPr>
              <a:t> </a:t>
            </a:r>
            <a:r>
              <a:rPr sz="1200" dirty="0">
                <a:solidFill>
                  <a:srgbClr val="C00000"/>
                </a:solidFill>
                <a:latin typeface="Arial"/>
                <a:cs typeface="Arial"/>
              </a:rPr>
              <a:t>f</a:t>
            </a:r>
            <a:r>
              <a:rPr sz="1200" spc="-80" dirty="0">
                <a:solidFill>
                  <a:srgbClr val="C00000"/>
                </a:solidFill>
                <a:latin typeface="Arial"/>
                <a:cs typeface="Arial"/>
              </a:rPr>
              <a:t> </a:t>
            </a:r>
            <a:r>
              <a:rPr sz="1200" dirty="0">
                <a:solidFill>
                  <a:srgbClr val="C00000"/>
                </a:solidFill>
                <a:latin typeface="Arial"/>
                <a:cs typeface="Arial"/>
              </a:rPr>
              <a:t>f</a:t>
            </a:r>
            <a:r>
              <a:rPr sz="1200" spc="-55" dirty="0">
                <a:solidFill>
                  <a:srgbClr val="C00000"/>
                </a:solidFill>
                <a:latin typeface="Arial"/>
                <a:cs typeface="Arial"/>
              </a:rPr>
              <a:t> </a:t>
            </a:r>
            <a:r>
              <a:rPr sz="1200" spc="-5" dirty="0">
                <a:solidFill>
                  <a:srgbClr val="C00000"/>
                </a:solidFill>
                <a:latin typeface="Arial"/>
                <a:cs typeface="Arial"/>
              </a:rPr>
              <a:t>i</a:t>
            </a:r>
            <a:r>
              <a:rPr sz="1200" spc="-75" dirty="0">
                <a:solidFill>
                  <a:srgbClr val="C00000"/>
                </a:solidFill>
                <a:latin typeface="Arial"/>
                <a:cs typeface="Arial"/>
              </a:rPr>
              <a:t> </a:t>
            </a:r>
            <a:r>
              <a:rPr sz="1200" spc="-5" dirty="0">
                <a:solidFill>
                  <a:srgbClr val="C00000"/>
                </a:solidFill>
                <a:latin typeface="Arial"/>
                <a:cs typeface="Arial"/>
              </a:rPr>
              <a:t>l</a:t>
            </a:r>
            <a:r>
              <a:rPr sz="1200" spc="-70" dirty="0">
                <a:solidFill>
                  <a:srgbClr val="C00000"/>
                </a:solidFill>
                <a:latin typeface="Arial"/>
                <a:cs typeface="Arial"/>
              </a:rPr>
              <a:t> </a:t>
            </a:r>
            <a:r>
              <a:rPr sz="1200" spc="-5" dirty="0">
                <a:solidFill>
                  <a:srgbClr val="C00000"/>
                </a:solidFill>
                <a:latin typeface="Arial"/>
                <a:cs typeface="Arial"/>
              </a:rPr>
              <a:t>i</a:t>
            </a:r>
            <a:r>
              <a:rPr sz="1200" spc="-80" dirty="0">
                <a:solidFill>
                  <a:srgbClr val="C00000"/>
                </a:solidFill>
                <a:latin typeface="Arial"/>
                <a:cs typeface="Arial"/>
              </a:rPr>
              <a:t> </a:t>
            </a:r>
            <a:r>
              <a:rPr sz="1200" spc="-5" dirty="0">
                <a:solidFill>
                  <a:srgbClr val="C00000"/>
                </a:solidFill>
                <a:latin typeface="Arial"/>
                <a:cs typeface="Arial"/>
              </a:rPr>
              <a:t>a</a:t>
            </a:r>
            <a:r>
              <a:rPr sz="1200" spc="-80" dirty="0">
                <a:solidFill>
                  <a:srgbClr val="C00000"/>
                </a:solidFill>
                <a:latin typeface="Arial"/>
                <a:cs typeface="Arial"/>
              </a:rPr>
              <a:t> </a:t>
            </a:r>
            <a:r>
              <a:rPr sz="1200" dirty="0">
                <a:solidFill>
                  <a:srgbClr val="C00000"/>
                </a:solidFill>
                <a:latin typeface="Arial"/>
                <a:cs typeface="Arial"/>
              </a:rPr>
              <a:t>t</a:t>
            </a:r>
            <a:r>
              <a:rPr sz="1200" spc="-65" dirty="0">
                <a:solidFill>
                  <a:srgbClr val="C00000"/>
                </a:solidFill>
                <a:latin typeface="Arial"/>
                <a:cs typeface="Arial"/>
              </a:rPr>
              <a:t> </a:t>
            </a:r>
            <a:r>
              <a:rPr sz="1200" spc="-5" dirty="0">
                <a:solidFill>
                  <a:srgbClr val="C00000"/>
                </a:solidFill>
                <a:latin typeface="Arial"/>
                <a:cs typeface="Arial"/>
              </a:rPr>
              <a:t>e</a:t>
            </a:r>
            <a:r>
              <a:rPr sz="1200" spc="-75" dirty="0">
                <a:solidFill>
                  <a:srgbClr val="C00000"/>
                </a:solidFill>
                <a:latin typeface="Arial"/>
                <a:cs typeface="Arial"/>
              </a:rPr>
              <a:t> </a:t>
            </a:r>
            <a:r>
              <a:rPr sz="1200" spc="-5" dirty="0">
                <a:solidFill>
                  <a:srgbClr val="C00000"/>
                </a:solidFill>
                <a:latin typeface="Arial"/>
                <a:cs typeface="Arial"/>
              </a:rPr>
              <a:t>d</a:t>
            </a:r>
            <a:r>
              <a:rPr sz="1200" spc="165" dirty="0">
                <a:solidFill>
                  <a:srgbClr val="C00000"/>
                </a:solidFill>
                <a:latin typeface="Arial"/>
                <a:cs typeface="Arial"/>
              </a:rPr>
              <a:t> </a:t>
            </a:r>
            <a:r>
              <a:rPr sz="1200" dirty="0">
                <a:solidFill>
                  <a:srgbClr val="C00000"/>
                </a:solidFill>
                <a:latin typeface="Arial"/>
                <a:cs typeface="Arial"/>
              </a:rPr>
              <a:t>t</a:t>
            </a:r>
            <a:r>
              <a:rPr sz="1200" spc="-120" dirty="0">
                <a:solidFill>
                  <a:srgbClr val="C00000"/>
                </a:solidFill>
                <a:latin typeface="Arial"/>
                <a:cs typeface="Arial"/>
              </a:rPr>
              <a:t> </a:t>
            </a:r>
            <a:r>
              <a:rPr sz="1200" spc="-5" dirty="0">
                <a:solidFill>
                  <a:srgbClr val="C00000"/>
                </a:solidFill>
                <a:latin typeface="Arial"/>
                <a:cs typeface="Arial"/>
              </a:rPr>
              <a:t>o</a:t>
            </a:r>
            <a:r>
              <a:rPr sz="1200" spc="130" dirty="0">
                <a:solidFill>
                  <a:srgbClr val="C00000"/>
                </a:solidFill>
                <a:latin typeface="Arial"/>
                <a:cs typeface="Arial"/>
              </a:rPr>
              <a:t> </a:t>
            </a:r>
            <a:r>
              <a:rPr sz="1200" spc="25" dirty="0">
                <a:solidFill>
                  <a:srgbClr val="C00000"/>
                </a:solidFill>
                <a:latin typeface="Arial"/>
                <a:cs typeface="Arial"/>
              </a:rPr>
              <a:t>VTU,</a:t>
            </a:r>
            <a:r>
              <a:rPr sz="1200" spc="75" dirty="0">
                <a:solidFill>
                  <a:srgbClr val="C00000"/>
                </a:solidFill>
                <a:latin typeface="Arial"/>
                <a:cs typeface="Arial"/>
              </a:rPr>
              <a:t> </a:t>
            </a:r>
            <a:r>
              <a:rPr sz="1200" spc="120" dirty="0">
                <a:solidFill>
                  <a:srgbClr val="C00000"/>
                </a:solidFill>
                <a:latin typeface="Arial"/>
                <a:cs typeface="Arial"/>
              </a:rPr>
              <a:t>Belagavi,,</a:t>
            </a:r>
            <a:r>
              <a:rPr sz="1200" spc="-185" dirty="0">
                <a:solidFill>
                  <a:srgbClr val="C00000"/>
                </a:solidFill>
                <a:latin typeface="Arial"/>
                <a:cs typeface="Arial"/>
              </a:rPr>
              <a:t> </a:t>
            </a:r>
            <a:r>
              <a:rPr sz="1200" spc="114" dirty="0">
                <a:solidFill>
                  <a:srgbClr val="C00000"/>
                </a:solidFill>
                <a:latin typeface="Arial"/>
                <a:cs typeface="Arial"/>
              </a:rPr>
              <a:t>Approved</a:t>
            </a:r>
            <a:r>
              <a:rPr sz="1200" spc="270" dirty="0">
                <a:solidFill>
                  <a:srgbClr val="C00000"/>
                </a:solidFill>
                <a:latin typeface="Arial"/>
                <a:cs typeface="Arial"/>
              </a:rPr>
              <a:t> </a:t>
            </a:r>
            <a:r>
              <a:rPr sz="1200" spc="10" dirty="0">
                <a:solidFill>
                  <a:srgbClr val="C00000"/>
                </a:solidFill>
                <a:latin typeface="Arial"/>
                <a:cs typeface="Arial"/>
              </a:rPr>
              <a:t>By</a:t>
            </a:r>
            <a:r>
              <a:rPr sz="1200" spc="-30" dirty="0">
                <a:solidFill>
                  <a:srgbClr val="C00000"/>
                </a:solidFill>
                <a:latin typeface="Arial"/>
                <a:cs typeface="Arial"/>
              </a:rPr>
              <a:t> </a:t>
            </a:r>
            <a:r>
              <a:rPr sz="1200" spc="55" dirty="0">
                <a:solidFill>
                  <a:srgbClr val="C00000"/>
                </a:solidFill>
                <a:latin typeface="Arial"/>
                <a:cs typeface="Arial"/>
              </a:rPr>
              <a:t>AICTE,</a:t>
            </a:r>
            <a:r>
              <a:rPr sz="1200" spc="170" dirty="0">
                <a:solidFill>
                  <a:srgbClr val="C00000"/>
                </a:solidFill>
                <a:latin typeface="Arial"/>
                <a:cs typeface="Arial"/>
              </a:rPr>
              <a:t> </a:t>
            </a:r>
            <a:r>
              <a:rPr sz="1200" spc="-60" dirty="0">
                <a:solidFill>
                  <a:srgbClr val="C00000"/>
                </a:solidFill>
                <a:latin typeface="Arial"/>
                <a:cs typeface="Arial"/>
              </a:rPr>
              <a:t>New</a:t>
            </a:r>
            <a:r>
              <a:rPr sz="1200" spc="-155" dirty="0">
                <a:solidFill>
                  <a:srgbClr val="C00000"/>
                </a:solidFill>
                <a:latin typeface="Arial"/>
                <a:cs typeface="Arial"/>
              </a:rPr>
              <a:t> </a:t>
            </a:r>
            <a:r>
              <a:rPr sz="1200" spc="-5" dirty="0">
                <a:solidFill>
                  <a:srgbClr val="C00000"/>
                </a:solidFill>
                <a:latin typeface="Arial"/>
                <a:cs typeface="Arial"/>
              </a:rPr>
              <a:t>D</a:t>
            </a:r>
            <a:r>
              <a:rPr sz="1200" spc="-130" dirty="0">
                <a:solidFill>
                  <a:srgbClr val="C00000"/>
                </a:solidFill>
                <a:latin typeface="Arial"/>
                <a:cs typeface="Arial"/>
              </a:rPr>
              <a:t> </a:t>
            </a:r>
            <a:r>
              <a:rPr sz="1200" spc="-5" dirty="0">
                <a:solidFill>
                  <a:srgbClr val="C00000"/>
                </a:solidFill>
                <a:latin typeface="Arial"/>
                <a:cs typeface="Arial"/>
              </a:rPr>
              <a:t>e</a:t>
            </a:r>
            <a:r>
              <a:rPr sz="1200" spc="-130" dirty="0">
                <a:solidFill>
                  <a:srgbClr val="C00000"/>
                </a:solidFill>
                <a:latin typeface="Arial"/>
                <a:cs typeface="Arial"/>
              </a:rPr>
              <a:t> </a:t>
            </a:r>
            <a:r>
              <a:rPr sz="1200" spc="-5" dirty="0">
                <a:solidFill>
                  <a:srgbClr val="C00000"/>
                </a:solidFill>
                <a:latin typeface="Arial"/>
                <a:cs typeface="Arial"/>
              </a:rPr>
              <a:t>l</a:t>
            </a:r>
            <a:r>
              <a:rPr sz="1200" spc="-130" dirty="0">
                <a:solidFill>
                  <a:srgbClr val="C00000"/>
                </a:solidFill>
                <a:latin typeface="Arial"/>
                <a:cs typeface="Arial"/>
              </a:rPr>
              <a:t> </a:t>
            </a:r>
            <a:r>
              <a:rPr sz="1200" spc="-5" dirty="0">
                <a:solidFill>
                  <a:srgbClr val="C00000"/>
                </a:solidFill>
                <a:latin typeface="Arial"/>
                <a:cs typeface="Arial"/>
              </a:rPr>
              <a:t>h</a:t>
            </a:r>
            <a:r>
              <a:rPr sz="1200" spc="-130" dirty="0">
                <a:solidFill>
                  <a:srgbClr val="C00000"/>
                </a:solidFill>
                <a:latin typeface="Arial"/>
                <a:cs typeface="Arial"/>
              </a:rPr>
              <a:t> </a:t>
            </a:r>
            <a:r>
              <a:rPr sz="1200" spc="-5" dirty="0">
                <a:solidFill>
                  <a:srgbClr val="C00000"/>
                </a:solidFill>
                <a:latin typeface="Arial"/>
                <a:cs typeface="Arial"/>
              </a:rPr>
              <a:t>i</a:t>
            </a:r>
            <a:r>
              <a:rPr sz="1200" spc="-130" dirty="0">
                <a:solidFill>
                  <a:srgbClr val="C00000"/>
                </a:solidFill>
                <a:latin typeface="Arial"/>
                <a:cs typeface="Arial"/>
              </a:rPr>
              <a:t> </a:t>
            </a:r>
            <a:r>
              <a:rPr sz="1200" dirty="0">
                <a:solidFill>
                  <a:srgbClr val="C00000"/>
                </a:solidFill>
                <a:latin typeface="Arial"/>
                <a:cs typeface="Arial"/>
              </a:rPr>
              <a:t>,</a:t>
            </a:r>
            <a:r>
              <a:rPr sz="1200" spc="65" dirty="0">
                <a:solidFill>
                  <a:srgbClr val="C00000"/>
                </a:solidFill>
                <a:latin typeface="Arial"/>
                <a:cs typeface="Arial"/>
              </a:rPr>
              <a:t> </a:t>
            </a:r>
            <a:r>
              <a:rPr sz="1200" spc="70" dirty="0">
                <a:solidFill>
                  <a:srgbClr val="C00000"/>
                </a:solidFill>
                <a:latin typeface="Arial"/>
                <a:cs typeface="Arial"/>
              </a:rPr>
              <a:t>Recognized</a:t>
            </a:r>
            <a:r>
              <a:rPr sz="1200" spc="155" dirty="0">
                <a:solidFill>
                  <a:srgbClr val="C00000"/>
                </a:solidFill>
                <a:latin typeface="Arial"/>
                <a:cs typeface="Arial"/>
              </a:rPr>
              <a:t> </a:t>
            </a:r>
            <a:r>
              <a:rPr sz="1200" spc="40" dirty="0">
                <a:solidFill>
                  <a:srgbClr val="C00000"/>
                </a:solidFill>
                <a:latin typeface="Arial"/>
                <a:cs typeface="Arial"/>
              </a:rPr>
              <a:t>by</a:t>
            </a:r>
            <a:r>
              <a:rPr sz="1200" spc="240" dirty="0">
                <a:solidFill>
                  <a:srgbClr val="C00000"/>
                </a:solidFill>
                <a:latin typeface="Arial"/>
                <a:cs typeface="Arial"/>
              </a:rPr>
              <a:t> </a:t>
            </a:r>
            <a:r>
              <a:rPr sz="1200" spc="-120" dirty="0">
                <a:solidFill>
                  <a:srgbClr val="C00000"/>
                </a:solidFill>
                <a:latin typeface="Arial"/>
                <a:cs typeface="Arial"/>
              </a:rPr>
              <a:t>UGC  </a:t>
            </a:r>
            <a:r>
              <a:rPr sz="1200" spc="-5" dirty="0">
                <a:solidFill>
                  <a:srgbClr val="C00000"/>
                </a:solidFill>
                <a:latin typeface="Arial"/>
                <a:cs typeface="Arial"/>
              </a:rPr>
              <a:t>w</a:t>
            </a:r>
            <a:r>
              <a:rPr sz="1200" spc="-170" dirty="0">
                <a:solidFill>
                  <a:srgbClr val="C00000"/>
                </a:solidFill>
                <a:latin typeface="Arial"/>
                <a:cs typeface="Arial"/>
              </a:rPr>
              <a:t> </a:t>
            </a:r>
            <a:r>
              <a:rPr sz="1200" spc="-5" dirty="0">
                <a:solidFill>
                  <a:srgbClr val="C00000"/>
                </a:solidFill>
                <a:latin typeface="Arial"/>
                <a:cs typeface="Arial"/>
              </a:rPr>
              <a:t>i</a:t>
            </a:r>
            <a:r>
              <a:rPr sz="1200" spc="-165" dirty="0">
                <a:solidFill>
                  <a:srgbClr val="C00000"/>
                </a:solidFill>
                <a:latin typeface="Arial"/>
                <a:cs typeface="Arial"/>
              </a:rPr>
              <a:t> </a:t>
            </a:r>
            <a:r>
              <a:rPr sz="1200" dirty="0">
                <a:solidFill>
                  <a:srgbClr val="C00000"/>
                </a:solidFill>
                <a:latin typeface="Arial"/>
                <a:cs typeface="Arial"/>
              </a:rPr>
              <a:t>t</a:t>
            </a:r>
            <a:r>
              <a:rPr sz="1200" spc="-155" dirty="0">
                <a:solidFill>
                  <a:srgbClr val="C00000"/>
                </a:solidFill>
                <a:latin typeface="Arial"/>
                <a:cs typeface="Arial"/>
              </a:rPr>
              <a:t> </a:t>
            </a:r>
            <a:r>
              <a:rPr sz="1200" spc="-5" dirty="0">
                <a:solidFill>
                  <a:srgbClr val="C00000"/>
                </a:solidFill>
                <a:latin typeface="Arial"/>
                <a:cs typeface="Arial"/>
              </a:rPr>
              <a:t>h</a:t>
            </a:r>
            <a:r>
              <a:rPr sz="1200" spc="65" dirty="0">
                <a:solidFill>
                  <a:srgbClr val="C00000"/>
                </a:solidFill>
                <a:latin typeface="Arial"/>
                <a:cs typeface="Arial"/>
              </a:rPr>
              <a:t> </a:t>
            </a:r>
            <a:r>
              <a:rPr sz="1200" spc="-5" dirty="0">
                <a:solidFill>
                  <a:srgbClr val="C00000"/>
                </a:solidFill>
                <a:latin typeface="Arial"/>
                <a:cs typeface="Arial"/>
              </a:rPr>
              <a:t>2</a:t>
            </a:r>
            <a:r>
              <a:rPr sz="1200" spc="-55" dirty="0">
                <a:solidFill>
                  <a:srgbClr val="C00000"/>
                </a:solidFill>
                <a:latin typeface="Arial"/>
                <a:cs typeface="Arial"/>
              </a:rPr>
              <a:t> </a:t>
            </a:r>
            <a:r>
              <a:rPr sz="1200" dirty="0">
                <a:solidFill>
                  <a:srgbClr val="C00000"/>
                </a:solidFill>
                <a:latin typeface="Arial"/>
                <a:cs typeface="Arial"/>
              </a:rPr>
              <a:t>(</a:t>
            </a:r>
            <a:r>
              <a:rPr sz="1200" spc="-65" dirty="0">
                <a:solidFill>
                  <a:srgbClr val="C00000"/>
                </a:solidFill>
                <a:latin typeface="Arial"/>
                <a:cs typeface="Arial"/>
              </a:rPr>
              <a:t> </a:t>
            </a:r>
            <a:r>
              <a:rPr sz="1200" dirty="0">
                <a:solidFill>
                  <a:srgbClr val="C00000"/>
                </a:solidFill>
                <a:latin typeface="Arial"/>
                <a:cs typeface="Arial"/>
              </a:rPr>
              <a:t>f</a:t>
            </a:r>
            <a:r>
              <a:rPr sz="1200" spc="-45" dirty="0">
                <a:solidFill>
                  <a:srgbClr val="C00000"/>
                </a:solidFill>
                <a:latin typeface="Arial"/>
                <a:cs typeface="Arial"/>
              </a:rPr>
              <a:t> </a:t>
            </a:r>
            <a:r>
              <a:rPr sz="1200" dirty="0">
                <a:solidFill>
                  <a:srgbClr val="C00000"/>
                </a:solidFill>
                <a:latin typeface="Arial"/>
                <a:cs typeface="Arial"/>
              </a:rPr>
              <a:t>)</a:t>
            </a:r>
            <a:r>
              <a:rPr sz="1200" spc="185" dirty="0">
                <a:solidFill>
                  <a:srgbClr val="C00000"/>
                </a:solidFill>
                <a:latin typeface="Arial"/>
                <a:cs typeface="Arial"/>
              </a:rPr>
              <a:t> </a:t>
            </a:r>
            <a:r>
              <a:rPr sz="1200" dirty="0">
                <a:solidFill>
                  <a:srgbClr val="C00000"/>
                </a:solidFill>
                <a:latin typeface="Arial"/>
                <a:cs typeface="Arial"/>
              </a:rPr>
              <a:t>&amp;</a:t>
            </a:r>
            <a:r>
              <a:rPr sz="1200" spc="-165" dirty="0">
                <a:solidFill>
                  <a:srgbClr val="C00000"/>
                </a:solidFill>
                <a:latin typeface="Arial"/>
                <a:cs typeface="Arial"/>
              </a:rPr>
              <a:t> </a:t>
            </a:r>
            <a:r>
              <a:rPr sz="1200" spc="65" dirty="0">
                <a:solidFill>
                  <a:srgbClr val="C00000"/>
                </a:solidFill>
                <a:latin typeface="Arial"/>
                <a:cs typeface="Arial"/>
              </a:rPr>
              <a:t>12</a:t>
            </a:r>
            <a:r>
              <a:rPr sz="1200" spc="-200" dirty="0">
                <a:solidFill>
                  <a:srgbClr val="C00000"/>
                </a:solidFill>
                <a:latin typeface="Arial"/>
                <a:cs typeface="Arial"/>
              </a:rPr>
              <a:t> </a:t>
            </a:r>
            <a:r>
              <a:rPr sz="1200" dirty="0">
                <a:solidFill>
                  <a:srgbClr val="C00000"/>
                </a:solidFill>
                <a:latin typeface="Arial"/>
                <a:cs typeface="Arial"/>
              </a:rPr>
              <a:t>(</a:t>
            </a:r>
            <a:r>
              <a:rPr sz="1200" spc="-210" dirty="0">
                <a:solidFill>
                  <a:srgbClr val="C00000"/>
                </a:solidFill>
                <a:latin typeface="Arial"/>
                <a:cs typeface="Arial"/>
              </a:rPr>
              <a:t> </a:t>
            </a:r>
            <a:r>
              <a:rPr sz="1200" spc="65" dirty="0">
                <a:solidFill>
                  <a:srgbClr val="C00000"/>
                </a:solidFill>
                <a:latin typeface="Arial"/>
                <a:cs typeface="Arial"/>
              </a:rPr>
              <a:t>B)</a:t>
            </a:r>
            <a:r>
              <a:rPr sz="1200" spc="245" dirty="0">
                <a:solidFill>
                  <a:srgbClr val="C00000"/>
                </a:solidFill>
                <a:latin typeface="Arial"/>
                <a:cs typeface="Arial"/>
              </a:rPr>
              <a:t> </a:t>
            </a:r>
            <a:r>
              <a:rPr sz="1200" dirty="0">
                <a:solidFill>
                  <a:srgbClr val="C00000"/>
                </a:solidFill>
                <a:latin typeface="Arial"/>
                <a:cs typeface="Arial"/>
              </a:rPr>
              <a:t>s</a:t>
            </a:r>
            <a:r>
              <a:rPr sz="1200" spc="-120" dirty="0">
                <a:solidFill>
                  <a:srgbClr val="C00000"/>
                </a:solidFill>
                <a:latin typeface="Arial"/>
                <a:cs typeface="Arial"/>
              </a:rPr>
              <a:t> </a:t>
            </a:r>
            <a:r>
              <a:rPr sz="1200" dirty="0">
                <a:solidFill>
                  <a:srgbClr val="C00000"/>
                </a:solidFill>
                <a:latin typeface="Arial"/>
                <a:cs typeface="Arial"/>
              </a:rPr>
              <a:t>t</a:t>
            </a:r>
            <a:r>
              <a:rPr sz="1200" spc="-120" dirty="0">
                <a:solidFill>
                  <a:srgbClr val="C00000"/>
                </a:solidFill>
                <a:latin typeface="Arial"/>
                <a:cs typeface="Arial"/>
              </a:rPr>
              <a:t> </a:t>
            </a:r>
            <a:r>
              <a:rPr sz="1200" spc="-5" dirty="0">
                <a:solidFill>
                  <a:srgbClr val="C00000"/>
                </a:solidFill>
                <a:latin typeface="Arial"/>
                <a:cs typeface="Arial"/>
              </a:rPr>
              <a:t>a</a:t>
            </a:r>
            <a:r>
              <a:rPr sz="1200" spc="-114" dirty="0">
                <a:solidFill>
                  <a:srgbClr val="C00000"/>
                </a:solidFill>
                <a:latin typeface="Arial"/>
                <a:cs typeface="Arial"/>
              </a:rPr>
              <a:t> </a:t>
            </a:r>
            <a:r>
              <a:rPr sz="1200" dirty="0">
                <a:solidFill>
                  <a:srgbClr val="C00000"/>
                </a:solidFill>
                <a:latin typeface="Arial"/>
                <a:cs typeface="Arial"/>
              </a:rPr>
              <a:t>t</a:t>
            </a:r>
            <a:r>
              <a:rPr sz="1200" spc="-120" dirty="0">
                <a:solidFill>
                  <a:srgbClr val="C00000"/>
                </a:solidFill>
                <a:latin typeface="Arial"/>
                <a:cs typeface="Arial"/>
              </a:rPr>
              <a:t> </a:t>
            </a:r>
            <a:r>
              <a:rPr sz="1200" spc="-5" dirty="0">
                <a:solidFill>
                  <a:srgbClr val="C00000"/>
                </a:solidFill>
                <a:latin typeface="Arial"/>
                <a:cs typeface="Arial"/>
              </a:rPr>
              <a:t>u</a:t>
            </a:r>
            <a:r>
              <a:rPr sz="1200" spc="-114" dirty="0">
                <a:solidFill>
                  <a:srgbClr val="C00000"/>
                </a:solidFill>
                <a:latin typeface="Arial"/>
                <a:cs typeface="Arial"/>
              </a:rPr>
              <a:t> </a:t>
            </a:r>
            <a:r>
              <a:rPr sz="1200" dirty="0">
                <a:solidFill>
                  <a:srgbClr val="C00000"/>
                </a:solidFill>
                <a:latin typeface="Arial"/>
                <a:cs typeface="Arial"/>
              </a:rPr>
              <a:t>s</a:t>
            </a:r>
            <a:r>
              <a:rPr sz="1200" spc="-120" dirty="0">
                <a:solidFill>
                  <a:srgbClr val="C00000"/>
                </a:solidFill>
                <a:latin typeface="Arial"/>
                <a:cs typeface="Arial"/>
              </a:rPr>
              <a:t> </a:t>
            </a:r>
            <a:r>
              <a:rPr sz="1200" dirty="0">
                <a:solidFill>
                  <a:srgbClr val="C00000"/>
                </a:solidFill>
                <a:latin typeface="Arial"/>
                <a:cs typeface="Arial"/>
              </a:rPr>
              <a:t>,</a:t>
            </a:r>
            <a:r>
              <a:rPr sz="1200" spc="25" dirty="0">
                <a:solidFill>
                  <a:srgbClr val="C00000"/>
                </a:solidFill>
                <a:latin typeface="Arial"/>
                <a:cs typeface="Arial"/>
              </a:rPr>
              <a:t> </a:t>
            </a:r>
            <a:r>
              <a:rPr sz="1200" dirty="0">
                <a:solidFill>
                  <a:srgbClr val="C00000"/>
                </a:solidFill>
                <a:latin typeface="Arial"/>
                <a:cs typeface="Arial"/>
              </a:rPr>
              <a:t>A</a:t>
            </a:r>
            <a:r>
              <a:rPr sz="1200" spc="-175" dirty="0">
                <a:solidFill>
                  <a:srgbClr val="C00000"/>
                </a:solidFill>
                <a:latin typeface="Arial"/>
                <a:cs typeface="Arial"/>
              </a:rPr>
              <a:t> </a:t>
            </a:r>
            <a:r>
              <a:rPr sz="1200" dirty="0">
                <a:solidFill>
                  <a:srgbClr val="C00000"/>
                </a:solidFill>
                <a:latin typeface="Arial"/>
                <a:cs typeface="Arial"/>
              </a:rPr>
              <a:t>c</a:t>
            </a:r>
            <a:r>
              <a:rPr sz="1200" spc="-180" dirty="0">
                <a:solidFill>
                  <a:srgbClr val="C00000"/>
                </a:solidFill>
                <a:latin typeface="Arial"/>
                <a:cs typeface="Arial"/>
              </a:rPr>
              <a:t> </a:t>
            </a:r>
            <a:r>
              <a:rPr sz="1200" dirty="0">
                <a:solidFill>
                  <a:srgbClr val="C00000"/>
                </a:solidFill>
                <a:latin typeface="Arial"/>
                <a:cs typeface="Arial"/>
              </a:rPr>
              <a:t>c</a:t>
            </a:r>
            <a:r>
              <a:rPr sz="1200" spc="-180" dirty="0">
                <a:solidFill>
                  <a:srgbClr val="C00000"/>
                </a:solidFill>
                <a:latin typeface="Arial"/>
                <a:cs typeface="Arial"/>
              </a:rPr>
              <a:t> </a:t>
            </a:r>
            <a:r>
              <a:rPr sz="1200" dirty="0">
                <a:solidFill>
                  <a:srgbClr val="C00000"/>
                </a:solidFill>
                <a:latin typeface="Arial"/>
                <a:cs typeface="Arial"/>
              </a:rPr>
              <a:t>r</a:t>
            </a:r>
            <a:r>
              <a:rPr sz="1200" spc="-185" dirty="0">
                <a:solidFill>
                  <a:srgbClr val="C00000"/>
                </a:solidFill>
                <a:latin typeface="Arial"/>
                <a:cs typeface="Arial"/>
              </a:rPr>
              <a:t> </a:t>
            </a:r>
            <a:r>
              <a:rPr sz="1200" spc="95" dirty="0">
                <a:solidFill>
                  <a:srgbClr val="C00000"/>
                </a:solidFill>
                <a:latin typeface="Arial"/>
                <a:cs typeface="Arial"/>
              </a:rPr>
              <a:t>edi</a:t>
            </a:r>
            <a:r>
              <a:rPr sz="1200" spc="-185" dirty="0">
                <a:solidFill>
                  <a:srgbClr val="C00000"/>
                </a:solidFill>
                <a:latin typeface="Arial"/>
                <a:cs typeface="Arial"/>
              </a:rPr>
              <a:t> </a:t>
            </a:r>
            <a:r>
              <a:rPr sz="1200" spc="95" dirty="0">
                <a:solidFill>
                  <a:srgbClr val="C00000"/>
                </a:solidFill>
                <a:latin typeface="Arial"/>
                <a:cs typeface="Arial"/>
              </a:rPr>
              <a:t>ted</a:t>
            </a:r>
            <a:r>
              <a:rPr sz="1200" spc="265" dirty="0">
                <a:solidFill>
                  <a:srgbClr val="C00000"/>
                </a:solidFill>
                <a:latin typeface="Arial"/>
                <a:cs typeface="Arial"/>
              </a:rPr>
              <a:t> </a:t>
            </a:r>
            <a:r>
              <a:rPr sz="1200" spc="10" dirty="0">
                <a:solidFill>
                  <a:srgbClr val="C00000"/>
                </a:solidFill>
                <a:latin typeface="Arial"/>
                <a:cs typeface="Arial"/>
              </a:rPr>
              <a:t>By</a:t>
            </a:r>
            <a:r>
              <a:rPr sz="1200" spc="35" dirty="0">
                <a:solidFill>
                  <a:srgbClr val="C00000"/>
                </a:solidFill>
                <a:latin typeface="Arial"/>
                <a:cs typeface="Arial"/>
              </a:rPr>
              <a:t> </a:t>
            </a:r>
            <a:r>
              <a:rPr sz="1200" spc="-15" dirty="0">
                <a:solidFill>
                  <a:srgbClr val="C00000"/>
                </a:solidFill>
                <a:latin typeface="Arial"/>
                <a:cs typeface="Arial"/>
              </a:rPr>
              <a:t>NBAand</a:t>
            </a:r>
            <a:r>
              <a:rPr sz="1200" spc="15" dirty="0">
                <a:solidFill>
                  <a:srgbClr val="C00000"/>
                </a:solidFill>
                <a:latin typeface="Arial"/>
                <a:cs typeface="Arial"/>
              </a:rPr>
              <a:t> </a:t>
            </a:r>
            <a:r>
              <a:rPr sz="1200" spc="-85" dirty="0">
                <a:solidFill>
                  <a:srgbClr val="C00000"/>
                </a:solidFill>
                <a:latin typeface="Arial"/>
                <a:cs typeface="Arial"/>
              </a:rPr>
              <a:t>NAAC</a:t>
            </a:r>
            <a:endParaRPr sz="1200">
              <a:latin typeface="Arial"/>
              <a:cs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5871971"/>
            <a:ext cx="2159507" cy="986027"/>
          </a:xfrm>
          <a:prstGeom prst="rect">
            <a:avLst/>
          </a:prstGeom>
          <a:blipFill>
            <a:blip r:embed="rId2" cstate="print"/>
            <a:stretch>
              <a:fillRect/>
            </a:stretch>
          </a:blipFill>
        </p:spPr>
        <p:txBody>
          <a:bodyPr wrap="square" lIns="0" tIns="0" rIns="0" bIns="0" rtlCol="0"/>
          <a:lstStyle/>
          <a:p>
            <a:endParaRPr/>
          </a:p>
        </p:txBody>
      </p:sp>
      <p:sp>
        <p:nvSpPr>
          <p:cNvPr id="3" name="object 3"/>
          <p:cNvSpPr txBox="1">
            <a:spLocks noGrp="1"/>
          </p:cNvSpPr>
          <p:nvPr>
            <p:ph type="title"/>
          </p:nvPr>
        </p:nvSpPr>
        <p:spPr>
          <a:xfrm>
            <a:off x="4897628" y="415797"/>
            <a:ext cx="2493772" cy="382797"/>
          </a:xfrm>
          <a:prstGeom prst="rect">
            <a:avLst/>
          </a:prstGeom>
        </p:spPr>
        <p:txBody>
          <a:bodyPr vert="horz" wrap="square" lIns="0" tIns="13335" rIns="0" bIns="0" rtlCol="0">
            <a:spAutoFit/>
          </a:bodyPr>
          <a:lstStyle/>
          <a:p>
            <a:pPr marL="12700">
              <a:lnSpc>
                <a:spcPct val="100000"/>
              </a:lnSpc>
              <a:spcBef>
                <a:spcPts val="105"/>
              </a:spcBef>
            </a:pPr>
            <a:r>
              <a:rPr sz="2400" smtClean="0"/>
              <a:t>I</a:t>
            </a:r>
            <a:r>
              <a:rPr lang="en-IN" sz="2400" smtClean="0"/>
              <a:t>NTRODUCTION</a:t>
            </a:r>
            <a:endParaRPr sz="2400" dirty="0"/>
          </a:p>
        </p:txBody>
      </p:sp>
      <p:sp>
        <p:nvSpPr>
          <p:cNvPr id="4" name="object 4"/>
          <p:cNvSpPr txBox="1"/>
          <p:nvPr/>
        </p:nvSpPr>
        <p:spPr>
          <a:xfrm>
            <a:off x="316788" y="1053250"/>
            <a:ext cx="11488420" cy="4595489"/>
          </a:xfrm>
          <a:prstGeom prst="rect">
            <a:avLst/>
          </a:prstGeom>
        </p:spPr>
        <p:txBody>
          <a:bodyPr vert="horz" wrap="square" lIns="0" tIns="12065" rIns="0" bIns="0" rtlCol="0">
            <a:spAutoFit/>
          </a:bodyPr>
          <a:lstStyle/>
          <a:p>
            <a:pPr marL="355600" marR="5080" indent="-342900" algn="just">
              <a:spcBef>
                <a:spcPts val="95"/>
              </a:spcBef>
              <a:buFont typeface="Arial" pitchFamily="34" charset="0"/>
              <a:buChar char="•"/>
            </a:pPr>
            <a:r>
              <a:rPr lang="en-US" dirty="0"/>
              <a:t>Data is at the heart of technical innovations, achieving any result is now possible using predictive models. Machine learning is extensively used in this approach</a:t>
            </a:r>
            <a:r>
              <a:rPr lang="en-US"/>
              <a:t>. </a:t>
            </a:r>
            <a:endParaRPr lang="en-US" smtClean="0"/>
          </a:p>
          <a:p>
            <a:pPr marL="355600" marR="5080" indent="-342900" algn="just">
              <a:spcBef>
                <a:spcPts val="95"/>
              </a:spcBef>
              <a:buFont typeface="Arial" pitchFamily="34" charset="0"/>
              <a:buChar char="•"/>
            </a:pPr>
            <a:endParaRPr lang="en-US" dirty="0" smtClean="0"/>
          </a:p>
          <a:p>
            <a:pPr marL="355600" marR="5080" indent="-342900" algn="just">
              <a:spcBef>
                <a:spcPts val="95"/>
              </a:spcBef>
              <a:buFont typeface="Arial" pitchFamily="34" charset="0"/>
              <a:buChar char="•"/>
            </a:pPr>
            <a:r>
              <a:rPr lang="en-US" dirty="0" smtClean="0"/>
              <a:t>Machine </a:t>
            </a:r>
            <a:r>
              <a:rPr lang="en-US" dirty="0"/>
              <a:t>learning means providing valid dataset and further on predictions are based on that, the machine itself learns how much importance a particular event may have on the entire system based on its pre-loaded data and accordingly predicts the </a:t>
            </a:r>
            <a:r>
              <a:rPr lang="en-US"/>
              <a:t>result</a:t>
            </a:r>
            <a:r>
              <a:rPr lang="en-US" smtClean="0"/>
              <a:t>.</a:t>
            </a:r>
          </a:p>
          <a:p>
            <a:pPr marL="355600" marR="5080" indent="-342900" algn="just">
              <a:spcBef>
                <a:spcPts val="95"/>
              </a:spcBef>
              <a:buFont typeface="Arial" pitchFamily="34" charset="0"/>
              <a:buChar char="•"/>
            </a:pPr>
            <a:endParaRPr lang="en-US" dirty="0" smtClean="0"/>
          </a:p>
          <a:p>
            <a:pPr marL="355600" marR="5080" indent="-342900" algn="just">
              <a:spcBef>
                <a:spcPts val="95"/>
              </a:spcBef>
              <a:buFont typeface="Arial" pitchFamily="34" charset="0"/>
              <a:buChar char="•"/>
            </a:pPr>
            <a:r>
              <a:rPr lang="en-US" dirty="0" smtClean="0"/>
              <a:t> </a:t>
            </a:r>
            <a:r>
              <a:rPr lang="en-US" dirty="0"/>
              <a:t>Various modern applications of this technique include predicting stock prices, predicting the possibility of an earthquake, predicting company sales and the list has endless possibilities. For our research project, we have </a:t>
            </a:r>
            <a:r>
              <a:rPr lang="en-US"/>
              <a:t>considered </a:t>
            </a:r>
            <a:r>
              <a:rPr lang="en-US" smtClean="0"/>
              <a:t>Bangalore </a:t>
            </a:r>
            <a:r>
              <a:rPr lang="en-US" dirty="0"/>
              <a:t>as our primary location and are predicting real-time house prices for various localities in and </a:t>
            </a:r>
            <a:r>
              <a:rPr lang="en-US"/>
              <a:t>around </a:t>
            </a:r>
            <a:r>
              <a:rPr lang="en-US" smtClean="0"/>
              <a:t>Bangalore.</a:t>
            </a:r>
          </a:p>
          <a:p>
            <a:pPr marL="355600" marR="5080" indent="-342900" algn="just">
              <a:spcBef>
                <a:spcPts val="95"/>
              </a:spcBef>
              <a:buFont typeface="Arial" pitchFamily="34" charset="0"/>
              <a:buChar char="•"/>
            </a:pPr>
            <a:endParaRPr lang="en-US" dirty="0" smtClean="0"/>
          </a:p>
          <a:p>
            <a:pPr marL="355600" marR="5080" indent="-342900" algn="just">
              <a:spcBef>
                <a:spcPts val="95"/>
              </a:spcBef>
              <a:buFont typeface="Arial" pitchFamily="34" charset="0"/>
              <a:buChar char="•"/>
            </a:pPr>
            <a:r>
              <a:rPr lang="en-US" dirty="0" smtClean="0"/>
              <a:t> </a:t>
            </a:r>
            <a:r>
              <a:rPr lang="en-US" dirty="0"/>
              <a:t>We have used various algorithms explained below in various combinations and the weight for each algorithm is given based on the accuracy percentage. After evaluating for various test runs we conclude that instead of an individual algorithm a series of algorithm yields better results.  </a:t>
            </a:r>
          </a:p>
          <a:p>
            <a:pPr marL="12700" marR="5080" indent="54610" algn="just">
              <a:lnSpc>
                <a:spcPct val="100000"/>
              </a:lnSpc>
              <a:spcBef>
                <a:spcPts val="95"/>
              </a:spcBef>
            </a:pPr>
            <a:endParaRPr sz="2200" dirty="0">
              <a:latin typeface="Times New Roman"/>
              <a:cs typeface="Times New Roman"/>
            </a:endParaRPr>
          </a:p>
        </p:txBody>
      </p:sp>
    </p:spTree>
    <p:extLst>
      <p:ext uri="{BB962C8B-B14F-4D97-AF65-F5344CB8AC3E}">
        <p14:creationId xmlns:p14="http://schemas.microsoft.com/office/powerpoint/2010/main" val="16606248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300" y="235458"/>
            <a:ext cx="4271900" cy="369332"/>
          </a:xfrm>
        </p:spPr>
        <p:txBody>
          <a:bodyPr/>
          <a:lstStyle/>
          <a:p>
            <a:r>
              <a:rPr lang="en-IN" sz="2400" smtClean="0"/>
              <a:t>   LITERATURE SURVEY</a:t>
            </a:r>
            <a:endParaRPr lang="en-IN" sz="2400"/>
          </a:p>
        </p:txBody>
      </p:sp>
      <p:graphicFrame>
        <p:nvGraphicFramePr>
          <p:cNvPr id="4" name="Table 3"/>
          <p:cNvGraphicFramePr>
            <a:graphicFrameLocks noGrp="1"/>
          </p:cNvGraphicFramePr>
          <p:nvPr>
            <p:extLst>
              <p:ext uri="{D42A27DB-BD31-4B8C-83A1-F6EECF244321}">
                <p14:modId xmlns:p14="http://schemas.microsoft.com/office/powerpoint/2010/main" val="3152461995"/>
              </p:ext>
            </p:extLst>
          </p:nvPr>
        </p:nvGraphicFramePr>
        <p:xfrm>
          <a:off x="533400" y="719666"/>
          <a:ext cx="11430000" cy="4516120"/>
        </p:xfrm>
        <a:graphic>
          <a:graphicData uri="http://schemas.openxmlformats.org/drawingml/2006/table">
            <a:tbl>
              <a:tblPr firstRow="1" bandRow="1">
                <a:tableStyleId>{5C22544A-7EE6-4342-B048-85BDC9FD1C3A}</a:tableStyleId>
              </a:tblPr>
              <a:tblGrid>
                <a:gridCol w="5100379"/>
                <a:gridCol w="6329621"/>
              </a:tblGrid>
              <a:tr h="370840">
                <a:tc>
                  <a:txBody>
                    <a:bodyPr/>
                    <a:lstStyle/>
                    <a:p>
                      <a:r>
                        <a:rPr lang="en-IN" smtClean="0"/>
                        <a:t>Name of the Authors</a:t>
                      </a:r>
                      <a:endParaRPr lang="en-IN"/>
                    </a:p>
                  </a:txBody>
                  <a:tcPr/>
                </a:tc>
                <a:tc>
                  <a:txBody>
                    <a:bodyPr/>
                    <a:lstStyle/>
                    <a:p>
                      <a:r>
                        <a:rPr lang="en-IN" smtClean="0"/>
                        <a:t>Remarks</a:t>
                      </a:r>
                      <a:endParaRPr lang="en-IN"/>
                    </a:p>
                  </a:txBody>
                  <a:tcPr/>
                </a:tc>
              </a:tr>
              <a:tr h="370840">
                <a:tc>
                  <a:txBody>
                    <a:bodyPr/>
                    <a:lstStyle/>
                    <a:p>
                      <a:r>
                        <a:rPr lang="en-IN" smtClean="0"/>
                        <a:t>G.NagaSatish,Ch.V.Raghavendran, M.D.Sugnana Rao,Ch.Srinivasulu(International Journal of  Innovative Technology and Exploring Engineering(IJITEE))</a:t>
                      </a:r>
                      <a:endParaRPr lang="en-IN"/>
                    </a:p>
                  </a:txBody>
                  <a:tcPr/>
                </a:tc>
                <a:tc>
                  <a:txBody>
                    <a:bodyPr/>
                    <a:lstStyle/>
                    <a:p>
                      <a:pPr marL="285750" marR="0" indent="-285750" algn="just" defTabSz="914400" eaLnBrk="1" fontAlgn="auto" latinLnBrk="0" hangingPunct="1">
                        <a:lnSpc>
                          <a:spcPct val="100000"/>
                        </a:lnSpc>
                        <a:spcBef>
                          <a:spcPts val="0"/>
                        </a:spcBef>
                        <a:spcAft>
                          <a:spcPts val="0"/>
                        </a:spcAft>
                        <a:buClrTx/>
                        <a:buSzTx/>
                        <a:buFont typeface="Arial" pitchFamily="34" charset="0"/>
                        <a:buChar char="•"/>
                        <a:tabLst/>
                        <a:defRPr/>
                      </a:pPr>
                      <a:r>
                        <a:rPr lang="en-IN" sz="1400" smtClean="0"/>
                        <a:t>They used Linear Regression ,Multiple Regression analysis , lasso regression technique and gradient boosting regression  each on the training dataset to train the model individually and then print the predicted prices got from the best algorithm for a given test constraint.</a:t>
                      </a:r>
                    </a:p>
                    <a:p>
                      <a:pPr marL="285750" marR="0" indent="-285750" algn="just" defTabSz="914400" eaLnBrk="1" fontAlgn="auto" latinLnBrk="0" hangingPunct="1">
                        <a:lnSpc>
                          <a:spcPct val="100000"/>
                        </a:lnSpc>
                        <a:spcBef>
                          <a:spcPts val="0"/>
                        </a:spcBef>
                        <a:spcAft>
                          <a:spcPts val="0"/>
                        </a:spcAft>
                        <a:buClrTx/>
                        <a:buSzTx/>
                        <a:buFont typeface="Arial" pitchFamily="34" charset="0"/>
                        <a:buChar char="•"/>
                        <a:tabLst/>
                        <a:defRPr/>
                      </a:pPr>
                      <a:r>
                        <a:rPr lang="en-IN" sz="1400" smtClean="0"/>
                        <a:t>They have managed to prepare a model that gives users for a novel best approach that will take a gander at future value predictions.</a:t>
                      </a:r>
                    </a:p>
                    <a:p>
                      <a:pPr marL="285750" marR="0" indent="-285750" algn="just" defTabSz="914400" eaLnBrk="1" fontAlgn="auto" latinLnBrk="0" hangingPunct="1">
                        <a:lnSpc>
                          <a:spcPct val="100000"/>
                        </a:lnSpc>
                        <a:spcBef>
                          <a:spcPts val="0"/>
                        </a:spcBef>
                        <a:spcAft>
                          <a:spcPts val="0"/>
                        </a:spcAft>
                        <a:buClrTx/>
                        <a:buSzTx/>
                        <a:buFont typeface="Arial" pitchFamily="34" charset="0"/>
                        <a:buChar char="•"/>
                        <a:tabLst/>
                        <a:defRPr/>
                      </a:pPr>
                      <a:r>
                        <a:rPr lang="en-IN" sz="1400" smtClean="0"/>
                        <a:t>A worry for their system is that preparation time is longer and needs to use various processors and parallel the computations sequentially to decrease the preparation time. </a:t>
                      </a:r>
                    </a:p>
                    <a:p>
                      <a:endParaRPr lang="en-IN"/>
                    </a:p>
                  </a:txBody>
                  <a:tcPr/>
                </a:tc>
              </a:tr>
              <a:tr h="370840">
                <a:tc>
                  <a:txBody>
                    <a:bodyPr/>
                    <a:lstStyle/>
                    <a:p>
                      <a:pPr marL="0" marR="0" indent="0" defTabSz="914400" eaLnBrk="1" fontAlgn="auto" latinLnBrk="0" hangingPunct="1">
                        <a:lnSpc>
                          <a:spcPct val="100000"/>
                        </a:lnSpc>
                        <a:spcBef>
                          <a:spcPts val="0"/>
                        </a:spcBef>
                        <a:spcAft>
                          <a:spcPts val="0"/>
                        </a:spcAft>
                        <a:buClrTx/>
                        <a:buSzTx/>
                        <a:buFontTx/>
                        <a:buNone/>
                        <a:tabLst/>
                        <a:defRPr/>
                      </a:pPr>
                      <a:r>
                        <a:rPr lang="en-IN" smtClean="0"/>
                        <a:t>Sayan Putatunda(Member,IEEE)</a:t>
                      </a:r>
                      <a:endParaRPr lang="en-IN"/>
                    </a:p>
                  </a:txBody>
                  <a:tcPr/>
                </a:tc>
                <a:tc>
                  <a:txBody>
                    <a:bodyPr/>
                    <a:lstStyle/>
                    <a:p>
                      <a:pPr marL="285750" marR="0" indent="-285750" algn="just" defTabSz="914400" eaLnBrk="1" fontAlgn="auto" latinLnBrk="0" hangingPunct="1">
                        <a:lnSpc>
                          <a:spcPct val="100000"/>
                        </a:lnSpc>
                        <a:spcBef>
                          <a:spcPts val="0"/>
                        </a:spcBef>
                        <a:spcAft>
                          <a:spcPts val="0"/>
                        </a:spcAft>
                        <a:buClrTx/>
                        <a:buSzTx/>
                        <a:buFont typeface="Arial" pitchFamily="34" charset="0"/>
                        <a:buChar char="•"/>
                        <a:tabLst/>
                        <a:defRPr/>
                      </a:pPr>
                      <a:r>
                        <a:rPr lang="en-IN" sz="1400" smtClean="0"/>
                        <a:t>He proposed a system for proactive pricing of houses in classified advertisements in the Indian real estate market using PropTech.</a:t>
                      </a:r>
                    </a:p>
                    <a:p>
                      <a:pPr marL="285750" marR="0" indent="-285750" algn="just" defTabSz="914400" eaLnBrk="1" fontAlgn="auto" latinLnBrk="0" hangingPunct="1">
                        <a:lnSpc>
                          <a:spcPct val="100000"/>
                        </a:lnSpc>
                        <a:spcBef>
                          <a:spcPts val="0"/>
                        </a:spcBef>
                        <a:spcAft>
                          <a:spcPts val="0"/>
                        </a:spcAft>
                        <a:buClrTx/>
                        <a:buSzTx/>
                        <a:buFont typeface="Arial" pitchFamily="34" charset="0"/>
                        <a:buChar char="•"/>
                        <a:tabLst/>
                        <a:defRPr/>
                      </a:pPr>
                      <a:r>
                        <a:rPr lang="en-IN" sz="1400" smtClean="0"/>
                        <a:t>He aims to resolve the problems in regression technique.They also used advanced algorithms such as Random Forestand gradient boosting.</a:t>
                      </a:r>
                    </a:p>
                    <a:p>
                      <a:pPr marL="285750" marR="0" indent="-285750" algn="just" defTabSz="914400" eaLnBrk="1" fontAlgn="auto" latinLnBrk="0" hangingPunct="1">
                        <a:lnSpc>
                          <a:spcPct val="100000"/>
                        </a:lnSpc>
                        <a:spcBef>
                          <a:spcPts val="0"/>
                        </a:spcBef>
                        <a:spcAft>
                          <a:spcPts val="0"/>
                        </a:spcAft>
                        <a:buClrTx/>
                        <a:buSzTx/>
                        <a:buFont typeface="Arial" pitchFamily="34" charset="0"/>
                        <a:buChar char="•"/>
                        <a:tabLst/>
                        <a:defRPr/>
                      </a:pPr>
                      <a:r>
                        <a:rPr lang="en-IN" sz="1400" smtClean="0"/>
                        <a:t>They also experimented with Artificial neural networks with diferent hyper-parameters.And their study shows that Random forest method is the best performer in terms of prediction accuaracy</a:t>
                      </a:r>
                    </a:p>
                    <a:p>
                      <a:pPr marL="285750" indent="-285750">
                        <a:buFont typeface="Arial" pitchFamily="34" charset="0"/>
                        <a:buChar char="•"/>
                      </a:pPr>
                      <a:endParaRPr lang="en-IN"/>
                    </a:p>
                  </a:txBody>
                  <a:tcPr/>
                </a:tc>
              </a:tr>
            </a:tbl>
          </a:graphicData>
        </a:graphic>
      </p:graphicFrame>
      <p:grpSp>
        <p:nvGrpSpPr>
          <p:cNvPr id="5" name="object 7"/>
          <p:cNvGrpSpPr/>
          <p:nvPr/>
        </p:nvGrpSpPr>
        <p:grpSpPr>
          <a:xfrm>
            <a:off x="56583" y="5819614"/>
            <a:ext cx="2000817" cy="1006916"/>
            <a:chOff x="0" y="5871971"/>
            <a:chExt cx="2159635" cy="986155"/>
          </a:xfrm>
        </p:grpSpPr>
        <p:sp>
          <p:nvSpPr>
            <p:cNvPr id="6" name="object 8"/>
            <p:cNvSpPr/>
            <p:nvPr/>
          </p:nvSpPr>
          <p:spPr>
            <a:xfrm>
              <a:off x="719328" y="6099047"/>
              <a:ext cx="451484" cy="478155"/>
            </a:xfrm>
            <a:custGeom>
              <a:avLst/>
              <a:gdLst/>
              <a:ahLst/>
              <a:cxnLst/>
              <a:rect l="l" t="t" r="r" b="b"/>
              <a:pathLst>
                <a:path w="451484" h="478154">
                  <a:moveTo>
                    <a:pt x="361162" y="0"/>
                  </a:moveTo>
                  <a:lnTo>
                    <a:pt x="329552" y="0"/>
                  </a:lnTo>
                  <a:lnTo>
                    <a:pt x="312928" y="1447"/>
                  </a:lnTo>
                  <a:lnTo>
                    <a:pt x="282168" y="31559"/>
                  </a:lnTo>
                  <a:lnTo>
                    <a:pt x="178320" y="351701"/>
                  </a:lnTo>
                  <a:lnTo>
                    <a:pt x="167843" y="394169"/>
                  </a:lnTo>
                  <a:lnTo>
                    <a:pt x="167030" y="399034"/>
                  </a:lnTo>
                  <a:lnTo>
                    <a:pt x="164782" y="399034"/>
                  </a:lnTo>
                  <a:lnTo>
                    <a:pt x="153492" y="351701"/>
                  </a:lnTo>
                  <a:lnTo>
                    <a:pt x="92544" y="173583"/>
                  </a:lnTo>
                  <a:lnTo>
                    <a:pt x="63017" y="143789"/>
                  </a:lnTo>
                  <a:lnTo>
                    <a:pt x="45148" y="142024"/>
                  </a:lnTo>
                  <a:lnTo>
                    <a:pt x="0" y="142024"/>
                  </a:lnTo>
                  <a:lnTo>
                    <a:pt x="0" y="214160"/>
                  </a:lnTo>
                  <a:lnTo>
                    <a:pt x="15798" y="214160"/>
                  </a:lnTo>
                  <a:lnTo>
                    <a:pt x="22567" y="216420"/>
                  </a:lnTo>
                  <a:lnTo>
                    <a:pt x="24828" y="225437"/>
                  </a:lnTo>
                  <a:lnTo>
                    <a:pt x="117373" y="477926"/>
                  </a:lnTo>
                  <a:lnTo>
                    <a:pt x="212178" y="477926"/>
                  </a:lnTo>
                  <a:lnTo>
                    <a:pt x="238213" y="399034"/>
                  </a:lnTo>
                  <a:lnTo>
                    <a:pt x="345313" y="74396"/>
                  </a:lnTo>
                  <a:lnTo>
                    <a:pt x="352094" y="69888"/>
                  </a:lnTo>
                  <a:lnTo>
                    <a:pt x="361162" y="69888"/>
                  </a:lnTo>
                  <a:lnTo>
                    <a:pt x="361162" y="0"/>
                  </a:lnTo>
                  <a:close/>
                </a:path>
                <a:path w="451484" h="478154">
                  <a:moveTo>
                    <a:pt x="450900" y="0"/>
                  </a:moveTo>
                  <a:lnTo>
                    <a:pt x="384048" y="0"/>
                  </a:lnTo>
                  <a:lnTo>
                    <a:pt x="384048" y="69634"/>
                  </a:lnTo>
                  <a:lnTo>
                    <a:pt x="450900" y="69634"/>
                  </a:lnTo>
                  <a:lnTo>
                    <a:pt x="450900" y="0"/>
                  </a:lnTo>
                  <a:close/>
                </a:path>
              </a:pathLst>
            </a:custGeom>
            <a:solidFill>
              <a:srgbClr val="EE8600"/>
            </a:solidFill>
          </p:spPr>
          <p:txBody>
            <a:bodyPr wrap="square" lIns="0" tIns="0" rIns="0" bIns="0" rtlCol="0"/>
            <a:lstStyle/>
            <a:p>
              <a:endParaRPr/>
            </a:p>
          </p:txBody>
        </p:sp>
        <p:sp>
          <p:nvSpPr>
            <p:cNvPr id="7" name="object 9"/>
            <p:cNvSpPr/>
            <p:nvPr/>
          </p:nvSpPr>
          <p:spPr>
            <a:xfrm>
              <a:off x="0" y="5871971"/>
              <a:ext cx="2159507" cy="986027"/>
            </a:xfrm>
            <a:prstGeom prst="rect">
              <a:avLst/>
            </a:prstGeom>
            <a:blipFill>
              <a:blip r:embed="rId2" cstate="print"/>
              <a:stretch>
                <a:fillRect/>
              </a:stretch>
            </a:blipFill>
          </p:spPr>
          <p:txBody>
            <a:bodyPr wrap="square" lIns="0" tIns="0" rIns="0" bIns="0" rtlCol="0"/>
            <a:lstStyle/>
            <a:p>
              <a:endParaRPr/>
            </a:p>
          </p:txBody>
        </p:sp>
      </p:grpSp>
    </p:spTree>
    <p:extLst>
      <p:ext uri="{BB962C8B-B14F-4D97-AF65-F5344CB8AC3E}">
        <p14:creationId xmlns:p14="http://schemas.microsoft.com/office/powerpoint/2010/main" val="35307880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300" y="235458"/>
            <a:ext cx="4500500" cy="430887"/>
          </a:xfrm>
        </p:spPr>
        <p:txBody>
          <a:bodyPr/>
          <a:lstStyle/>
          <a:p>
            <a:r>
              <a:rPr lang="en-IN" smtClean="0"/>
              <a:t> LITERATURE SURVEY</a:t>
            </a:r>
            <a:endParaRPr lang="en-IN"/>
          </a:p>
        </p:txBody>
      </p:sp>
      <p:graphicFrame>
        <p:nvGraphicFramePr>
          <p:cNvPr id="3" name="Table 2"/>
          <p:cNvGraphicFramePr>
            <a:graphicFrameLocks noGrp="1"/>
          </p:cNvGraphicFramePr>
          <p:nvPr>
            <p:extLst>
              <p:ext uri="{D42A27DB-BD31-4B8C-83A1-F6EECF244321}">
                <p14:modId xmlns:p14="http://schemas.microsoft.com/office/powerpoint/2010/main" val="3343005917"/>
              </p:ext>
            </p:extLst>
          </p:nvPr>
        </p:nvGraphicFramePr>
        <p:xfrm>
          <a:off x="914400" y="838201"/>
          <a:ext cx="10972800" cy="5440680"/>
        </p:xfrm>
        <a:graphic>
          <a:graphicData uri="http://schemas.openxmlformats.org/drawingml/2006/table">
            <a:tbl>
              <a:tblPr firstRow="1" bandRow="1">
                <a:tableStyleId>{5C22544A-7EE6-4342-B048-85BDC9FD1C3A}</a:tableStyleId>
              </a:tblPr>
              <a:tblGrid>
                <a:gridCol w="4484796"/>
                <a:gridCol w="6488004"/>
              </a:tblGrid>
              <a:tr h="594360">
                <a:tc>
                  <a:txBody>
                    <a:bodyPr/>
                    <a:lstStyle/>
                    <a:p>
                      <a:r>
                        <a:rPr lang="en-IN" smtClean="0"/>
                        <a:t>Name</a:t>
                      </a:r>
                      <a:r>
                        <a:rPr lang="en-IN" baseline="0" smtClean="0"/>
                        <a:t> of the authors</a:t>
                      </a:r>
                      <a:endParaRPr lang="en-IN"/>
                    </a:p>
                  </a:txBody>
                  <a:tcPr/>
                </a:tc>
                <a:tc>
                  <a:txBody>
                    <a:bodyPr/>
                    <a:lstStyle/>
                    <a:p>
                      <a:r>
                        <a:rPr lang="en-IN" smtClean="0"/>
                        <a:t>Remarks</a:t>
                      </a:r>
                      <a:endParaRPr lang="en-IN"/>
                    </a:p>
                  </a:txBody>
                  <a:tcPr/>
                </a:tc>
              </a:tr>
              <a:tr h="370840">
                <a:tc>
                  <a:txBody>
                    <a:bodyPr/>
                    <a:lstStyle/>
                    <a:p>
                      <a:r>
                        <a:rPr lang="en-IN" smtClean="0"/>
                        <a:t>Bruno Klaus de Aquino Afonso,Luckeciano Carvalho Melo,William Dihanster Gomes de Oliveira,Samuel Bruno da Silva Sousa,Lilian Berton</a:t>
                      </a:r>
                      <a:endParaRPr lang="en-IN"/>
                    </a:p>
                  </a:txBody>
                  <a:tcPr/>
                </a:tc>
                <a:tc>
                  <a:txBody>
                    <a:bodyPr/>
                    <a:lstStyle/>
                    <a:p>
                      <a:pPr marL="285750" indent="-285750">
                        <a:buFont typeface="Arial" pitchFamily="34" charset="0"/>
                        <a:buChar char="•"/>
                      </a:pPr>
                      <a:r>
                        <a:rPr lang="en-IN" sz="1600" smtClean="0"/>
                        <a:t>Their work uses the application of two different methods for insight into the dat combined with powerful ML algorithms and then combined them into a final prediction.</a:t>
                      </a:r>
                    </a:p>
                    <a:p>
                      <a:pPr marL="285750" indent="-285750">
                        <a:buFont typeface="Arial" pitchFamily="34" charset="0"/>
                        <a:buChar char="•"/>
                      </a:pPr>
                      <a:r>
                        <a:rPr lang="en-IN" sz="1600" smtClean="0"/>
                        <a:t>They used two architectures(enriched RF and KISS) separately for data enrichment.It showed that the Enriched RF works well with numeric features as it can derive rules not only depending on the value of an attribute but also on its presence or absence.</a:t>
                      </a:r>
                    </a:p>
                    <a:p>
                      <a:pPr marL="285750" indent="-285750">
                        <a:buFont typeface="Arial" pitchFamily="34" charset="0"/>
                        <a:buChar char="•"/>
                      </a:pPr>
                      <a:r>
                        <a:rPr lang="en-IN" sz="1600" smtClean="0"/>
                        <a:t>However,it couldn’t handle image or text data.KISS,on the other hand can represent all kinds of data through the embedding layers.They concluded that combining the two methods yeilded the best result</a:t>
                      </a:r>
                      <a:endParaRPr lang="en-IN" sz="1600"/>
                    </a:p>
                  </a:txBody>
                  <a:tcPr/>
                </a:tc>
              </a:tr>
              <a:tr h="370840">
                <a:tc>
                  <a:txBody>
                    <a:bodyPr/>
                    <a:lstStyle/>
                    <a:p>
                      <a:r>
                        <a:rPr lang="en-IN" smtClean="0"/>
                        <a:t>Prof.Pradnya Patil,Darshil Shah,Harshad Rajput,Jay Chheda </a:t>
                      </a:r>
                      <a:endParaRPr lang="en-IN"/>
                    </a:p>
                  </a:txBody>
                  <a:tcPr/>
                </a:tc>
                <a:tc>
                  <a:txBody>
                    <a:bodyPr/>
                    <a:lstStyle/>
                    <a:p>
                      <a:pPr marL="285750" marR="0" indent="-285750" algn="just" defTabSz="914400" eaLnBrk="1" fontAlgn="auto" latinLnBrk="0" hangingPunct="1">
                        <a:lnSpc>
                          <a:spcPct val="100000"/>
                        </a:lnSpc>
                        <a:spcBef>
                          <a:spcPts val="0"/>
                        </a:spcBef>
                        <a:spcAft>
                          <a:spcPts val="0"/>
                        </a:spcAft>
                        <a:buClrTx/>
                        <a:buSzTx/>
                        <a:buFont typeface="Arial" pitchFamily="34" charset="0"/>
                        <a:buChar char="•"/>
                        <a:tabLst/>
                        <a:defRPr/>
                      </a:pPr>
                      <a:r>
                        <a:rPr lang="en-IN" sz="1600" smtClean="0"/>
                        <a:t>Their proposed system  uses data scraping with the use of UIPath Studio Platform to develop RPA flowchart.</a:t>
                      </a:r>
                    </a:p>
                    <a:p>
                      <a:pPr marL="285750" marR="0" indent="-285750" algn="just" defTabSz="914400" eaLnBrk="1" fontAlgn="auto" latinLnBrk="0" hangingPunct="1">
                        <a:lnSpc>
                          <a:spcPct val="100000"/>
                        </a:lnSpc>
                        <a:spcBef>
                          <a:spcPts val="0"/>
                        </a:spcBef>
                        <a:spcAft>
                          <a:spcPts val="0"/>
                        </a:spcAft>
                        <a:buClrTx/>
                        <a:buSzTx/>
                        <a:buFont typeface="Arial" pitchFamily="34" charset="0"/>
                        <a:buChar char="•"/>
                        <a:tabLst/>
                        <a:defRPr/>
                      </a:pPr>
                      <a:r>
                        <a:rPr lang="en-IN" sz="1600" smtClean="0"/>
                        <a:t>After the data is extracted,they perform data cleaning and then apply various algorithms.</a:t>
                      </a:r>
                    </a:p>
                    <a:p>
                      <a:pPr marL="285750" marR="0" indent="-285750" algn="just" defTabSz="914400" eaLnBrk="1" fontAlgn="auto" latinLnBrk="0" hangingPunct="1">
                        <a:lnSpc>
                          <a:spcPct val="100000"/>
                        </a:lnSpc>
                        <a:spcBef>
                          <a:spcPts val="0"/>
                        </a:spcBef>
                        <a:spcAft>
                          <a:spcPts val="0"/>
                        </a:spcAft>
                        <a:buClrTx/>
                        <a:buSzTx/>
                        <a:buFont typeface="Arial" pitchFamily="34" charset="0"/>
                        <a:buChar char="•"/>
                        <a:tabLst/>
                        <a:defRPr/>
                      </a:pPr>
                      <a:r>
                        <a:rPr lang="en-IN" sz="1600" smtClean="0"/>
                        <a:t>They claim that Random Forest quickly reaches some extent where more samples won’t imp[rove the accuracy.</a:t>
                      </a:r>
                    </a:p>
                    <a:p>
                      <a:pPr marL="285750" marR="0" indent="-285750" algn="just" defTabSz="914400" eaLnBrk="1" fontAlgn="auto" latinLnBrk="0" hangingPunct="1">
                        <a:lnSpc>
                          <a:spcPct val="100000"/>
                        </a:lnSpc>
                        <a:spcBef>
                          <a:spcPts val="0"/>
                        </a:spcBef>
                        <a:spcAft>
                          <a:spcPts val="0"/>
                        </a:spcAft>
                        <a:buClrTx/>
                        <a:buSzTx/>
                        <a:buFont typeface="Arial" pitchFamily="34" charset="0"/>
                        <a:buChar char="•"/>
                        <a:tabLst/>
                        <a:defRPr/>
                      </a:pPr>
                      <a:r>
                        <a:rPr lang="en-IN" sz="1600" smtClean="0"/>
                        <a:t>They conclude that CatBoost is a clear winner in terms of accuracy for dataset that contains both categorical as well as numerical features.</a:t>
                      </a:r>
                    </a:p>
                    <a:p>
                      <a:pPr marL="285750" indent="-285750">
                        <a:buFont typeface="Arial" pitchFamily="34" charset="0"/>
                        <a:buChar char="•"/>
                      </a:pPr>
                      <a:endParaRPr lang="en-IN"/>
                    </a:p>
                  </a:txBody>
                  <a:tcPr/>
                </a:tc>
              </a:tr>
            </a:tbl>
          </a:graphicData>
        </a:graphic>
      </p:graphicFrame>
      <p:grpSp>
        <p:nvGrpSpPr>
          <p:cNvPr id="4" name="object 7"/>
          <p:cNvGrpSpPr/>
          <p:nvPr/>
        </p:nvGrpSpPr>
        <p:grpSpPr>
          <a:xfrm>
            <a:off x="51249" y="5943472"/>
            <a:ext cx="1617085" cy="914528"/>
            <a:chOff x="0" y="5871971"/>
            <a:chExt cx="2159635" cy="986155"/>
          </a:xfrm>
        </p:grpSpPr>
        <p:sp>
          <p:nvSpPr>
            <p:cNvPr id="5" name="object 8"/>
            <p:cNvSpPr/>
            <p:nvPr/>
          </p:nvSpPr>
          <p:spPr>
            <a:xfrm>
              <a:off x="719328" y="6099047"/>
              <a:ext cx="451484" cy="478155"/>
            </a:xfrm>
            <a:custGeom>
              <a:avLst/>
              <a:gdLst/>
              <a:ahLst/>
              <a:cxnLst/>
              <a:rect l="l" t="t" r="r" b="b"/>
              <a:pathLst>
                <a:path w="451484" h="478154">
                  <a:moveTo>
                    <a:pt x="361162" y="0"/>
                  </a:moveTo>
                  <a:lnTo>
                    <a:pt x="329552" y="0"/>
                  </a:lnTo>
                  <a:lnTo>
                    <a:pt x="312928" y="1447"/>
                  </a:lnTo>
                  <a:lnTo>
                    <a:pt x="282168" y="31559"/>
                  </a:lnTo>
                  <a:lnTo>
                    <a:pt x="178320" y="351701"/>
                  </a:lnTo>
                  <a:lnTo>
                    <a:pt x="167843" y="394169"/>
                  </a:lnTo>
                  <a:lnTo>
                    <a:pt x="167030" y="399034"/>
                  </a:lnTo>
                  <a:lnTo>
                    <a:pt x="164782" y="399034"/>
                  </a:lnTo>
                  <a:lnTo>
                    <a:pt x="153492" y="351701"/>
                  </a:lnTo>
                  <a:lnTo>
                    <a:pt x="92544" y="173583"/>
                  </a:lnTo>
                  <a:lnTo>
                    <a:pt x="63017" y="143789"/>
                  </a:lnTo>
                  <a:lnTo>
                    <a:pt x="45148" y="142024"/>
                  </a:lnTo>
                  <a:lnTo>
                    <a:pt x="0" y="142024"/>
                  </a:lnTo>
                  <a:lnTo>
                    <a:pt x="0" y="214160"/>
                  </a:lnTo>
                  <a:lnTo>
                    <a:pt x="15798" y="214160"/>
                  </a:lnTo>
                  <a:lnTo>
                    <a:pt x="22567" y="216420"/>
                  </a:lnTo>
                  <a:lnTo>
                    <a:pt x="24828" y="225437"/>
                  </a:lnTo>
                  <a:lnTo>
                    <a:pt x="117373" y="477926"/>
                  </a:lnTo>
                  <a:lnTo>
                    <a:pt x="212178" y="477926"/>
                  </a:lnTo>
                  <a:lnTo>
                    <a:pt x="238213" y="399034"/>
                  </a:lnTo>
                  <a:lnTo>
                    <a:pt x="345313" y="74396"/>
                  </a:lnTo>
                  <a:lnTo>
                    <a:pt x="352094" y="69888"/>
                  </a:lnTo>
                  <a:lnTo>
                    <a:pt x="361162" y="69888"/>
                  </a:lnTo>
                  <a:lnTo>
                    <a:pt x="361162" y="0"/>
                  </a:lnTo>
                  <a:close/>
                </a:path>
                <a:path w="451484" h="478154">
                  <a:moveTo>
                    <a:pt x="450900" y="0"/>
                  </a:moveTo>
                  <a:lnTo>
                    <a:pt x="384048" y="0"/>
                  </a:lnTo>
                  <a:lnTo>
                    <a:pt x="384048" y="69634"/>
                  </a:lnTo>
                  <a:lnTo>
                    <a:pt x="450900" y="69634"/>
                  </a:lnTo>
                  <a:lnTo>
                    <a:pt x="450900" y="0"/>
                  </a:lnTo>
                  <a:close/>
                </a:path>
              </a:pathLst>
            </a:custGeom>
            <a:solidFill>
              <a:srgbClr val="EE8600"/>
            </a:solidFill>
          </p:spPr>
          <p:txBody>
            <a:bodyPr wrap="square" lIns="0" tIns="0" rIns="0" bIns="0" rtlCol="0"/>
            <a:lstStyle/>
            <a:p>
              <a:endParaRPr/>
            </a:p>
          </p:txBody>
        </p:sp>
        <p:sp>
          <p:nvSpPr>
            <p:cNvPr id="6" name="object 9"/>
            <p:cNvSpPr/>
            <p:nvPr/>
          </p:nvSpPr>
          <p:spPr>
            <a:xfrm>
              <a:off x="0" y="5871971"/>
              <a:ext cx="2159507" cy="986027"/>
            </a:xfrm>
            <a:prstGeom prst="rect">
              <a:avLst/>
            </a:prstGeom>
            <a:blipFill>
              <a:blip r:embed="rId2" cstate="print"/>
              <a:stretch>
                <a:fillRect/>
              </a:stretch>
            </a:blipFill>
          </p:spPr>
          <p:txBody>
            <a:bodyPr wrap="square" lIns="0" tIns="0" rIns="0" bIns="0" rtlCol="0"/>
            <a:lstStyle/>
            <a:p>
              <a:endParaRPr/>
            </a:p>
          </p:txBody>
        </p:sp>
      </p:grpSp>
    </p:spTree>
    <p:extLst>
      <p:ext uri="{BB962C8B-B14F-4D97-AF65-F5344CB8AC3E}">
        <p14:creationId xmlns:p14="http://schemas.microsoft.com/office/powerpoint/2010/main" val="14041158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300" y="235458"/>
            <a:ext cx="3819398" cy="369332"/>
          </a:xfrm>
        </p:spPr>
        <p:txBody>
          <a:bodyPr/>
          <a:lstStyle/>
          <a:p>
            <a:r>
              <a:rPr lang="en-IN" sz="2400" smtClean="0"/>
              <a:t>   EXISTING SYSTEM</a:t>
            </a:r>
            <a:endParaRPr lang="en-IN" sz="2400"/>
          </a:p>
        </p:txBody>
      </p:sp>
      <p:sp>
        <p:nvSpPr>
          <p:cNvPr id="3" name="TextBox 2"/>
          <p:cNvSpPr txBox="1"/>
          <p:nvPr/>
        </p:nvSpPr>
        <p:spPr>
          <a:xfrm>
            <a:off x="1752600" y="1371600"/>
            <a:ext cx="8991600" cy="3693319"/>
          </a:xfrm>
          <a:prstGeom prst="rect">
            <a:avLst/>
          </a:prstGeom>
          <a:noFill/>
        </p:spPr>
        <p:txBody>
          <a:bodyPr wrap="square" rtlCol="0">
            <a:spAutoFit/>
          </a:bodyPr>
          <a:lstStyle/>
          <a:p>
            <a:pPr marL="285750" indent="-285750">
              <a:buFont typeface="Wingdings" pitchFamily="2" charset="2"/>
              <a:buChar char="Ø"/>
            </a:pPr>
            <a:r>
              <a:rPr lang="en-US"/>
              <a:t>The real estate industry has become a competitive and nontransparent industry</a:t>
            </a:r>
            <a:r>
              <a:rPr lang="en-US" smtClean="0"/>
              <a:t>.</a:t>
            </a:r>
          </a:p>
          <a:p>
            <a:pPr marL="285750" indent="-285750">
              <a:buFont typeface="Wingdings" pitchFamily="2" charset="2"/>
              <a:buChar char="Ø"/>
            </a:pPr>
            <a:endParaRPr lang="en-US" smtClean="0"/>
          </a:p>
          <a:p>
            <a:pPr marL="285750" indent="-285750">
              <a:buFont typeface="Wingdings" pitchFamily="2" charset="2"/>
              <a:buChar char="Ø"/>
            </a:pPr>
            <a:r>
              <a:rPr lang="en-US" smtClean="0"/>
              <a:t> </a:t>
            </a:r>
            <a:r>
              <a:rPr lang="en-US"/>
              <a:t>The data mining process in such an industry provides an advantage to the developers by processing those data, forecasting future trends and thus assisting them to make favorable knowledge-driven </a:t>
            </a:r>
            <a:r>
              <a:rPr lang="en-US" smtClean="0"/>
              <a:t>decisions.</a:t>
            </a:r>
          </a:p>
          <a:p>
            <a:pPr marL="285750" indent="-285750">
              <a:buFont typeface="Wingdings" pitchFamily="2" charset="2"/>
              <a:buChar char="Ø"/>
            </a:pPr>
            <a:endParaRPr lang="en-US"/>
          </a:p>
          <a:p>
            <a:pPr marL="285750" indent="-285750">
              <a:buFont typeface="Wingdings" pitchFamily="2" charset="2"/>
              <a:buChar char="Ø"/>
            </a:pPr>
            <a:r>
              <a:rPr lang="en-US" smtClean="0"/>
              <a:t>The </a:t>
            </a:r>
            <a:r>
              <a:rPr lang="en-US"/>
              <a:t>existing will build a predictive model to predict house price (price is a number from some defined range, so it will be regression task). For example, you want to sell a house and you don’t know the price which you can take — it can’t be too low or too high. </a:t>
            </a:r>
            <a:endParaRPr lang="en-US" smtClean="0"/>
          </a:p>
          <a:p>
            <a:pPr marL="285750" indent="-285750">
              <a:buFont typeface="Wingdings" pitchFamily="2" charset="2"/>
              <a:buChar char="Ø"/>
            </a:pPr>
            <a:endParaRPr lang="en-US"/>
          </a:p>
          <a:p>
            <a:pPr marL="285750" indent="-285750">
              <a:buFont typeface="Wingdings" pitchFamily="2" charset="2"/>
              <a:buChar char="Ø"/>
            </a:pPr>
            <a:r>
              <a:rPr lang="en-US" smtClean="0"/>
              <a:t>To </a:t>
            </a:r>
            <a:r>
              <a:rPr lang="en-US"/>
              <a:t>find house price you usually try to find similar properties in your neighborhood and based on gathered data you will try to assess your house price.</a:t>
            </a:r>
            <a:endParaRPr lang="en-IN"/>
          </a:p>
          <a:p>
            <a:endParaRPr lang="en-IN"/>
          </a:p>
        </p:txBody>
      </p:sp>
      <p:grpSp>
        <p:nvGrpSpPr>
          <p:cNvPr id="4" name="object 7"/>
          <p:cNvGrpSpPr/>
          <p:nvPr/>
        </p:nvGrpSpPr>
        <p:grpSpPr>
          <a:xfrm>
            <a:off x="7077" y="5861923"/>
            <a:ext cx="1974124" cy="996077"/>
            <a:chOff x="0" y="5871971"/>
            <a:chExt cx="2159635" cy="986155"/>
          </a:xfrm>
        </p:grpSpPr>
        <p:sp>
          <p:nvSpPr>
            <p:cNvPr id="5" name="object 8"/>
            <p:cNvSpPr/>
            <p:nvPr/>
          </p:nvSpPr>
          <p:spPr>
            <a:xfrm>
              <a:off x="719328" y="6099047"/>
              <a:ext cx="451484" cy="478155"/>
            </a:xfrm>
            <a:custGeom>
              <a:avLst/>
              <a:gdLst/>
              <a:ahLst/>
              <a:cxnLst/>
              <a:rect l="l" t="t" r="r" b="b"/>
              <a:pathLst>
                <a:path w="451484" h="478154">
                  <a:moveTo>
                    <a:pt x="361162" y="0"/>
                  </a:moveTo>
                  <a:lnTo>
                    <a:pt x="329552" y="0"/>
                  </a:lnTo>
                  <a:lnTo>
                    <a:pt x="312928" y="1447"/>
                  </a:lnTo>
                  <a:lnTo>
                    <a:pt x="282168" y="31559"/>
                  </a:lnTo>
                  <a:lnTo>
                    <a:pt x="178320" y="351701"/>
                  </a:lnTo>
                  <a:lnTo>
                    <a:pt x="167843" y="394169"/>
                  </a:lnTo>
                  <a:lnTo>
                    <a:pt x="167030" y="399034"/>
                  </a:lnTo>
                  <a:lnTo>
                    <a:pt x="164782" y="399034"/>
                  </a:lnTo>
                  <a:lnTo>
                    <a:pt x="153492" y="351701"/>
                  </a:lnTo>
                  <a:lnTo>
                    <a:pt x="92544" y="173583"/>
                  </a:lnTo>
                  <a:lnTo>
                    <a:pt x="63017" y="143789"/>
                  </a:lnTo>
                  <a:lnTo>
                    <a:pt x="45148" y="142024"/>
                  </a:lnTo>
                  <a:lnTo>
                    <a:pt x="0" y="142024"/>
                  </a:lnTo>
                  <a:lnTo>
                    <a:pt x="0" y="214160"/>
                  </a:lnTo>
                  <a:lnTo>
                    <a:pt x="15798" y="214160"/>
                  </a:lnTo>
                  <a:lnTo>
                    <a:pt x="22567" y="216420"/>
                  </a:lnTo>
                  <a:lnTo>
                    <a:pt x="24828" y="225437"/>
                  </a:lnTo>
                  <a:lnTo>
                    <a:pt x="117373" y="477926"/>
                  </a:lnTo>
                  <a:lnTo>
                    <a:pt x="212178" y="477926"/>
                  </a:lnTo>
                  <a:lnTo>
                    <a:pt x="238213" y="399034"/>
                  </a:lnTo>
                  <a:lnTo>
                    <a:pt x="345313" y="74396"/>
                  </a:lnTo>
                  <a:lnTo>
                    <a:pt x="352094" y="69888"/>
                  </a:lnTo>
                  <a:lnTo>
                    <a:pt x="361162" y="69888"/>
                  </a:lnTo>
                  <a:lnTo>
                    <a:pt x="361162" y="0"/>
                  </a:lnTo>
                  <a:close/>
                </a:path>
                <a:path w="451484" h="478154">
                  <a:moveTo>
                    <a:pt x="450900" y="0"/>
                  </a:moveTo>
                  <a:lnTo>
                    <a:pt x="384048" y="0"/>
                  </a:lnTo>
                  <a:lnTo>
                    <a:pt x="384048" y="69634"/>
                  </a:lnTo>
                  <a:lnTo>
                    <a:pt x="450900" y="69634"/>
                  </a:lnTo>
                  <a:lnTo>
                    <a:pt x="450900" y="0"/>
                  </a:lnTo>
                  <a:close/>
                </a:path>
              </a:pathLst>
            </a:custGeom>
            <a:solidFill>
              <a:srgbClr val="EE8600"/>
            </a:solidFill>
          </p:spPr>
          <p:txBody>
            <a:bodyPr wrap="square" lIns="0" tIns="0" rIns="0" bIns="0" rtlCol="0"/>
            <a:lstStyle/>
            <a:p>
              <a:endParaRPr/>
            </a:p>
          </p:txBody>
        </p:sp>
        <p:sp>
          <p:nvSpPr>
            <p:cNvPr id="6" name="object 9"/>
            <p:cNvSpPr/>
            <p:nvPr/>
          </p:nvSpPr>
          <p:spPr>
            <a:xfrm>
              <a:off x="0" y="5871971"/>
              <a:ext cx="2159507" cy="986027"/>
            </a:xfrm>
            <a:prstGeom prst="rect">
              <a:avLst/>
            </a:prstGeom>
            <a:blipFill>
              <a:blip r:embed="rId2" cstate="print"/>
              <a:stretch>
                <a:fillRect/>
              </a:stretch>
            </a:blipFill>
          </p:spPr>
          <p:txBody>
            <a:bodyPr wrap="square" lIns="0" tIns="0" rIns="0" bIns="0" rtlCol="0"/>
            <a:lstStyle/>
            <a:p>
              <a:endParaRPr/>
            </a:p>
          </p:txBody>
        </p:sp>
      </p:grpSp>
    </p:spTree>
    <p:extLst>
      <p:ext uri="{BB962C8B-B14F-4D97-AF65-F5344CB8AC3E}">
        <p14:creationId xmlns:p14="http://schemas.microsoft.com/office/powerpoint/2010/main" val="9773356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14800" y="381000"/>
            <a:ext cx="5186300" cy="369332"/>
          </a:xfrm>
        </p:spPr>
        <p:txBody>
          <a:bodyPr/>
          <a:lstStyle/>
          <a:p>
            <a:r>
              <a:rPr lang="en-IN" sz="2400" smtClean="0"/>
              <a:t>   PROBLEM STATEMENT</a:t>
            </a:r>
            <a:endParaRPr lang="en-IN" sz="2400"/>
          </a:p>
        </p:txBody>
      </p:sp>
      <p:sp>
        <p:nvSpPr>
          <p:cNvPr id="3" name="TextBox 2"/>
          <p:cNvSpPr txBox="1"/>
          <p:nvPr/>
        </p:nvSpPr>
        <p:spPr>
          <a:xfrm>
            <a:off x="1676400" y="1524000"/>
            <a:ext cx="8839200" cy="2862322"/>
          </a:xfrm>
          <a:prstGeom prst="rect">
            <a:avLst/>
          </a:prstGeom>
          <a:noFill/>
        </p:spPr>
        <p:txBody>
          <a:bodyPr wrap="square" rtlCol="0">
            <a:spAutoFit/>
          </a:bodyPr>
          <a:lstStyle/>
          <a:p>
            <a:pPr marL="285750" indent="-285750">
              <a:buFont typeface="Arial" pitchFamily="34" charset="0"/>
              <a:buChar char="•"/>
            </a:pPr>
            <a:r>
              <a:rPr lang="en-IN"/>
              <a:t>Prices of real estate properties are actually linked with our economy</a:t>
            </a:r>
            <a:r>
              <a:rPr lang="en-IN" smtClean="0"/>
              <a:t>.</a:t>
            </a:r>
          </a:p>
          <a:p>
            <a:pPr marL="285750" indent="-285750">
              <a:buFont typeface="Arial" pitchFamily="34" charset="0"/>
              <a:buChar char="•"/>
            </a:pPr>
            <a:endParaRPr lang="en-IN" smtClean="0"/>
          </a:p>
          <a:p>
            <a:pPr marL="285750" indent="-285750">
              <a:buFont typeface="Arial" pitchFamily="34" charset="0"/>
              <a:buChar char="•"/>
            </a:pPr>
            <a:r>
              <a:rPr lang="en-IN" smtClean="0"/>
              <a:t>But </a:t>
            </a:r>
            <a:r>
              <a:rPr lang="en-IN"/>
              <a:t>we are not provided with the tools or accurate measures of house priceseven with the vast amount of data available</a:t>
            </a:r>
            <a:r>
              <a:rPr lang="en-IN" smtClean="0"/>
              <a:t>.</a:t>
            </a:r>
          </a:p>
          <a:p>
            <a:pPr marL="285750" indent="-285750">
              <a:buFont typeface="Arial" pitchFamily="34" charset="0"/>
              <a:buChar char="•"/>
            </a:pPr>
            <a:endParaRPr lang="en-IN" smtClean="0"/>
          </a:p>
          <a:p>
            <a:pPr marL="285750" indent="-285750">
              <a:buFont typeface="Arial" pitchFamily="34" charset="0"/>
              <a:buChar char="•"/>
            </a:pPr>
            <a:r>
              <a:rPr lang="en-IN" smtClean="0"/>
              <a:t>It </a:t>
            </a:r>
            <a:r>
              <a:rPr lang="en-IN"/>
              <a:t>can be extremely difficult to figure out the right set of attributes that are contributing to understanding the buyer’s behaviour.Hence,our proposed system aims to use machine learning to predict the selling prices of houses based on various factors other than infrastructures.</a:t>
            </a:r>
          </a:p>
          <a:p>
            <a:endParaRPr lang="en-IN"/>
          </a:p>
        </p:txBody>
      </p:sp>
      <p:grpSp>
        <p:nvGrpSpPr>
          <p:cNvPr id="4" name="object 7"/>
          <p:cNvGrpSpPr/>
          <p:nvPr/>
        </p:nvGrpSpPr>
        <p:grpSpPr>
          <a:xfrm>
            <a:off x="19113" y="5791200"/>
            <a:ext cx="2038167" cy="985899"/>
            <a:chOff x="0" y="5871971"/>
            <a:chExt cx="2159635" cy="986155"/>
          </a:xfrm>
        </p:grpSpPr>
        <p:sp>
          <p:nvSpPr>
            <p:cNvPr id="5" name="object 8"/>
            <p:cNvSpPr/>
            <p:nvPr/>
          </p:nvSpPr>
          <p:spPr>
            <a:xfrm>
              <a:off x="719328" y="6099047"/>
              <a:ext cx="451484" cy="478155"/>
            </a:xfrm>
            <a:custGeom>
              <a:avLst/>
              <a:gdLst/>
              <a:ahLst/>
              <a:cxnLst/>
              <a:rect l="l" t="t" r="r" b="b"/>
              <a:pathLst>
                <a:path w="451484" h="478154">
                  <a:moveTo>
                    <a:pt x="361162" y="0"/>
                  </a:moveTo>
                  <a:lnTo>
                    <a:pt x="329552" y="0"/>
                  </a:lnTo>
                  <a:lnTo>
                    <a:pt x="312928" y="1447"/>
                  </a:lnTo>
                  <a:lnTo>
                    <a:pt x="282168" y="31559"/>
                  </a:lnTo>
                  <a:lnTo>
                    <a:pt x="178320" y="351701"/>
                  </a:lnTo>
                  <a:lnTo>
                    <a:pt x="167843" y="394169"/>
                  </a:lnTo>
                  <a:lnTo>
                    <a:pt x="167030" y="399034"/>
                  </a:lnTo>
                  <a:lnTo>
                    <a:pt x="164782" y="399034"/>
                  </a:lnTo>
                  <a:lnTo>
                    <a:pt x="153492" y="351701"/>
                  </a:lnTo>
                  <a:lnTo>
                    <a:pt x="92544" y="173583"/>
                  </a:lnTo>
                  <a:lnTo>
                    <a:pt x="63017" y="143789"/>
                  </a:lnTo>
                  <a:lnTo>
                    <a:pt x="45148" y="142024"/>
                  </a:lnTo>
                  <a:lnTo>
                    <a:pt x="0" y="142024"/>
                  </a:lnTo>
                  <a:lnTo>
                    <a:pt x="0" y="214160"/>
                  </a:lnTo>
                  <a:lnTo>
                    <a:pt x="15798" y="214160"/>
                  </a:lnTo>
                  <a:lnTo>
                    <a:pt x="22567" y="216420"/>
                  </a:lnTo>
                  <a:lnTo>
                    <a:pt x="24828" y="225437"/>
                  </a:lnTo>
                  <a:lnTo>
                    <a:pt x="117373" y="477926"/>
                  </a:lnTo>
                  <a:lnTo>
                    <a:pt x="212178" y="477926"/>
                  </a:lnTo>
                  <a:lnTo>
                    <a:pt x="238213" y="399034"/>
                  </a:lnTo>
                  <a:lnTo>
                    <a:pt x="345313" y="74396"/>
                  </a:lnTo>
                  <a:lnTo>
                    <a:pt x="352094" y="69888"/>
                  </a:lnTo>
                  <a:lnTo>
                    <a:pt x="361162" y="69888"/>
                  </a:lnTo>
                  <a:lnTo>
                    <a:pt x="361162" y="0"/>
                  </a:lnTo>
                  <a:close/>
                </a:path>
                <a:path w="451484" h="478154">
                  <a:moveTo>
                    <a:pt x="450900" y="0"/>
                  </a:moveTo>
                  <a:lnTo>
                    <a:pt x="384048" y="0"/>
                  </a:lnTo>
                  <a:lnTo>
                    <a:pt x="384048" y="69634"/>
                  </a:lnTo>
                  <a:lnTo>
                    <a:pt x="450900" y="69634"/>
                  </a:lnTo>
                  <a:lnTo>
                    <a:pt x="450900" y="0"/>
                  </a:lnTo>
                  <a:close/>
                </a:path>
              </a:pathLst>
            </a:custGeom>
            <a:solidFill>
              <a:srgbClr val="EE8600"/>
            </a:solidFill>
          </p:spPr>
          <p:txBody>
            <a:bodyPr wrap="square" lIns="0" tIns="0" rIns="0" bIns="0" rtlCol="0"/>
            <a:lstStyle/>
            <a:p>
              <a:endParaRPr/>
            </a:p>
          </p:txBody>
        </p:sp>
        <p:sp>
          <p:nvSpPr>
            <p:cNvPr id="6" name="object 9"/>
            <p:cNvSpPr/>
            <p:nvPr/>
          </p:nvSpPr>
          <p:spPr>
            <a:xfrm>
              <a:off x="0" y="5871971"/>
              <a:ext cx="2159507" cy="986027"/>
            </a:xfrm>
            <a:prstGeom prst="rect">
              <a:avLst/>
            </a:prstGeom>
            <a:blipFill>
              <a:blip r:embed="rId2" cstate="print"/>
              <a:stretch>
                <a:fillRect/>
              </a:stretch>
            </a:blipFill>
          </p:spPr>
          <p:txBody>
            <a:bodyPr wrap="square" lIns="0" tIns="0" rIns="0" bIns="0" rtlCol="0"/>
            <a:lstStyle/>
            <a:p>
              <a:endParaRPr/>
            </a:p>
          </p:txBody>
        </p:sp>
      </p:grpSp>
    </p:spTree>
    <p:extLst>
      <p:ext uri="{BB962C8B-B14F-4D97-AF65-F5344CB8AC3E}">
        <p14:creationId xmlns:p14="http://schemas.microsoft.com/office/powerpoint/2010/main" val="7324077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300" y="235458"/>
            <a:ext cx="3819398" cy="369332"/>
          </a:xfrm>
        </p:spPr>
        <p:txBody>
          <a:bodyPr/>
          <a:lstStyle/>
          <a:p>
            <a:r>
              <a:rPr lang="en-IN" sz="2400" smtClean="0"/>
              <a:t>    PROPOSED SYSTEM</a:t>
            </a:r>
            <a:endParaRPr lang="en-IN" sz="2400"/>
          </a:p>
        </p:txBody>
      </p:sp>
      <p:sp>
        <p:nvSpPr>
          <p:cNvPr id="3" name="TextBox 2"/>
          <p:cNvSpPr txBox="1"/>
          <p:nvPr/>
        </p:nvSpPr>
        <p:spPr>
          <a:xfrm>
            <a:off x="1295399" y="914400"/>
            <a:ext cx="10056303" cy="5262979"/>
          </a:xfrm>
          <a:prstGeom prst="rect">
            <a:avLst/>
          </a:prstGeom>
          <a:noFill/>
        </p:spPr>
        <p:txBody>
          <a:bodyPr wrap="square" rtlCol="0">
            <a:spAutoFit/>
          </a:bodyPr>
          <a:lstStyle/>
          <a:p>
            <a:pPr marL="285750" indent="-285750" algn="just">
              <a:buFont typeface="Arial" pitchFamily="34" charset="0"/>
              <a:buChar char="•"/>
            </a:pPr>
            <a:r>
              <a:rPr lang="en-US" sz="1600"/>
              <a:t>Our main focus here is to develop a model which predicts the property cost for a customer according to his\her interests. Our model analyses a set of parameters selected by the customer so as to find an ideal price according to their requirements and interest</a:t>
            </a:r>
            <a:r>
              <a:rPr lang="en-US" sz="1600" smtClean="0"/>
              <a:t>.</a:t>
            </a:r>
          </a:p>
          <a:p>
            <a:pPr marL="285750" indent="-285750" algn="just">
              <a:buFont typeface="Arial" pitchFamily="34" charset="0"/>
              <a:buChar char="•"/>
            </a:pPr>
            <a:endParaRPr lang="en-US" sz="1600" smtClean="0"/>
          </a:p>
          <a:p>
            <a:pPr marL="285750" indent="-285750" algn="just">
              <a:buFont typeface="Arial" pitchFamily="34" charset="0"/>
              <a:buChar char="•"/>
            </a:pPr>
            <a:r>
              <a:rPr lang="en-US" sz="1600" smtClean="0"/>
              <a:t> </a:t>
            </a:r>
            <a:r>
              <a:rPr lang="en-US" sz="1600"/>
              <a:t>It uses a classical technique called </a:t>
            </a:r>
            <a:r>
              <a:rPr lang="en-US" sz="1600" smtClean="0"/>
              <a:t>logistic regression and collaborative filtering for </a:t>
            </a:r>
            <a:r>
              <a:rPr lang="en-US" sz="1600"/>
              <a:t>prediction and tries to give an analysis of the results obtained</a:t>
            </a:r>
            <a:r>
              <a:rPr lang="en-US" sz="1600" smtClean="0"/>
              <a:t>.</a:t>
            </a:r>
          </a:p>
          <a:p>
            <a:pPr marL="285750" indent="-285750" algn="just">
              <a:buFont typeface="Arial" pitchFamily="34" charset="0"/>
              <a:buChar char="•"/>
            </a:pPr>
            <a:endParaRPr lang="en-IN" sz="1600"/>
          </a:p>
          <a:p>
            <a:pPr marL="285750" indent="-285750" algn="just">
              <a:buFont typeface="Arial" pitchFamily="34" charset="0"/>
              <a:buChar char="•"/>
            </a:pPr>
            <a:r>
              <a:rPr lang="en-US" sz="1600"/>
              <a:t>Our dataset comprises of various essential parameters and data mining has been at the root of our system. We initially cleaned up our entire dataset and also truncated the outlier values. </a:t>
            </a:r>
            <a:endParaRPr lang="en-US" sz="1600" smtClean="0"/>
          </a:p>
          <a:p>
            <a:pPr marL="285750" indent="-285750" algn="just">
              <a:buFont typeface="Arial" pitchFamily="34" charset="0"/>
              <a:buChar char="•"/>
            </a:pPr>
            <a:endParaRPr lang="en-US" sz="1600" smtClean="0"/>
          </a:p>
          <a:p>
            <a:pPr marL="285750" indent="-285750" algn="just">
              <a:buFont typeface="Arial" pitchFamily="34" charset="0"/>
              <a:buChar char="•"/>
            </a:pPr>
            <a:r>
              <a:rPr lang="en-US" sz="1600" smtClean="0"/>
              <a:t>Further</a:t>
            </a:r>
            <a:r>
              <a:rPr lang="en-US" sz="1600"/>
              <a:t>, we weighed each parameter based on its importance in determining the pricing of the system and this led us to increase the value that each parameter withholds in the system. </a:t>
            </a:r>
            <a:endParaRPr lang="en-US" sz="1600" smtClean="0"/>
          </a:p>
          <a:p>
            <a:pPr marL="285750" indent="-285750" algn="just">
              <a:buFont typeface="Arial" pitchFamily="34" charset="0"/>
              <a:buChar char="•"/>
            </a:pPr>
            <a:endParaRPr lang="en-US" sz="1600" smtClean="0"/>
          </a:p>
          <a:p>
            <a:pPr marL="285750" indent="-285750" algn="just">
              <a:buFont typeface="Arial" pitchFamily="34" charset="0"/>
              <a:buChar char="•"/>
            </a:pPr>
            <a:r>
              <a:rPr lang="en-US" sz="1600" smtClean="0"/>
              <a:t>We </a:t>
            </a:r>
            <a:r>
              <a:rPr lang="en-US" sz="1600"/>
              <a:t>shortlisted 3 different machine learning algorithms and tested our system with different combinations that can guarantee best possibly reliability of our results. Even after that, we followed a unique approach to increase the accuracy, our survey led to a conclusion that the actual real estate value also depends on nearby local amenities such as railway station, supermarket, school, hospital, temple, parks etc</a:t>
            </a:r>
            <a:r>
              <a:rPr lang="en-US" sz="1600" smtClean="0"/>
              <a:t>.</a:t>
            </a:r>
          </a:p>
          <a:p>
            <a:pPr marL="285750" indent="-285750" algn="just">
              <a:buFont typeface="Arial" pitchFamily="34" charset="0"/>
              <a:buChar char="•"/>
            </a:pPr>
            <a:endParaRPr lang="en-US" sz="1600" smtClean="0"/>
          </a:p>
          <a:p>
            <a:pPr marL="285750" indent="-285750" algn="just">
              <a:buFont typeface="Arial" pitchFamily="34" charset="0"/>
              <a:buChar char="•"/>
            </a:pPr>
            <a:r>
              <a:rPr lang="en-US" sz="1600" smtClean="0"/>
              <a:t> </a:t>
            </a:r>
            <a:r>
              <a:rPr lang="en-US" sz="1600"/>
              <a:t>And now we propose our unique approach that can counter this need. </a:t>
            </a:r>
            <a:r>
              <a:rPr lang="en-US" sz="1600" smtClean="0"/>
              <a:t>Now </a:t>
            </a:r>
            <a:r>
              <a:rPr lang="en-US" sz="1600"/>
              <a:t>if we find any such public places in the circle we increase the value of the property correspondingly. We carried this out with manual examples and this gave us tremendous results in terms of accuracy in prediction.</a:t>
            </a:r>
            <a:endParaRPr lang="en-IN" sz="1600"/>
          </a:p>
        </p:txBody>
      </p:sp>
      <p:grpSp>
        <p:nvGrpSpPr>
          <p:cNvPr id="4" name="object 7"/>
          <p:cNvGrpSpPr/>
          <p:nvPr/>
        </p:nvGrpSpPr>
        <p:grpSpPr>
          <a:xfrm>
            <a:off x="52575" y="5791200"/>
            <a:ext cx="1547625" cy="985899"/>
            <a:chOff x="0" y="5871971"/>
            <a:chExt cx="2159635" cy="986155"/>
          </a:xfrm>
        </p:grpSpPr>
        <p:sp>
          <p:nvSpPr>
            <p:cNvPr id="5" name="object 8"/>
            <p:cNvSpPr/>
            <p:nvPr/>
          </p:nvSpPr>
          <p:spPr>
            <a:xfrm>
              <a:off x="719328" y="6099047"/>
              <a:ext cx="451484" cy="478155"/>
            </a:xfrm>
            <a:custGeom>
              <a:avLst/>
              <a:gdLst/>
              <a:ahLst/>
              <a:cxnLst/>
              <a:rect l="l" t="t" r="r" b="b"/>
              <a:pathLst>
                <a:path w="451484" h="478154">
                  <a:moveTo>
                    <a:pt x="361162" y="0"/>
                  </a:moveTo>
                  <a:lnTo>
                    <a:pt x="329552" y="0"/>
                  </a:lnTo>
                  <a:lnTo>
                    <a:pt x="312928" y="1447"/>
                  </a:lnTo>
                  <a:lnTo>
                    <a:pt x="282168" y="31559"/>
                  </a:lnTo>
                  <a:lnTo>
                    <a:pt x="178320" y="351701"/>
                  </a:lnTo>
                  <a:lnTo>
                    <a:pt x="167843" y="394169"/>
                  </a:lnTo>
                  <a:lnTo>
                    <a:pt x="167030" y="399034"/>
                  </a:lnTo>
                  <a:lnTo>
                    <a:pt x="164782" y="399034"/>
                  </a:lnTo>
                  <a:lnTo>
                    <a:pt x="153492" y="351701"/>
                  </a:lnTo>
                  <a:lnTo>
                    <a:pt x="92544" y="173583"/>
                  </a:lnTo>
                  <a:lnTo>
                    <a:pt x="63017" y="143789"/>
                  </a:lnTo>
                  <a:lnTo>
                    <a:pt x="45148" y="142024"/>
                  </a:lnTo>
                  <a:lnTo>
                    <a:pt x="0" y="142024"/>
                  </a:lnTo>
                  <a:lnTo>
                    <a:pt x="0" y="214160"/>
                  </a:lnTo>
                  <a:lnTo>
                    <a:pt x="15798" y="214160"/>
                  </a:lnTo>
                  <a:lnTo>
                    <a:pt x="22567" y="216420"/>
                  </a:lnTo>
                  <a:lnTo>
                    <a:pt x="24828" y="225437"/>
                  </a:lnTo>
                  <a:lnTo>
                    <a:pt x="117373" y="477926"/>
                  </a:lnTo>
                  <a:lnTo>
                    <a:pt x="212178" y="477926"/>
                  </a:lnTo>
                  <a:lnTo>
                    <a:pt x="238213" y="399034"/>
                  </a:lnTo>
                  <a:lnTo>
                    <a:pt x="345313" y="74396"/>
                  </a:lnTo>
                  <a:lnTo>
                    <a:pt x="352094" y="69888"/>
                  </a:lnTo>
                  <a:lnTo>
                    <a:pt x="361162" y="69888"/>
                  </a:lnTo>
                  <a:lnTo>
                    <a:pt x="361162" y="0"/>
                  </a:lnTo>
                  <a:close/>
                </a:path>
                <a:path w="451484" h="478154">
                  <a:moveTo>
                    <a:pt x="450900" y="0"/>
                  </a:moveTo>
                  <a:lnTo>
                    <a:pt x="384048" y="0"/>
                  </a:lnTo>
                  <a:lnTo>
                    <a:pt x="384048" y="69634"/>
                  </a:lnTo>
                  <a:lnTo>
                    <a:pt x="450900" y="69634"/>
                  </a:lnTo>
                  <a:lnTo>
                    <a:pt x="450900" y="0"/>
                  </a:lnTo>
                  <a:close/>
                </a:path>
              </a:pathLst>
            </a:custGeom>
            <a:solidFill>
              <a:srgbClr val="EE8600"/>
            </a:solidFill>
          </p:spPr>
          <p:txBody>
            <a:bodyPr wrap="square" lIns="0" tIns="0" rIns="0" bIns="0" rtlCol="0"/>
            <a:lstStyle/>
            <a:p>
              <a:endParaRPr/>
            </a:p>
          </p:txBody>
        </p:sp>
        <p:sp>
          <p:nvSpPr>
            <p:cNvPr id="6" name="object 9"/>
            <p:cNvSpPr/>
            <p:nvPr/>
          </p:nvSpPr>
          <p:spPr>
            <a:xfrm>
              <a:off x="0" y="5871971"/>
              <a:ext cx="2159507" cy="986027"/>
            </a:xfrm>
            <a:prstGeom prst="rect">
              <a:avLst/>
            </a:prstGeom>
            <a:blipFill>
              <a:blip r:embed="rId2" cstate="print"/>
              <a:stretch>
                <a:fillRect/>
              </a:stretch>
            </a:blipFill>
          </p:spPr>
          <p:txBody>
            <a:bodyPr wrap="square" lIns="0" tIns="0" rIns="0" bIns="0" rtlCol="0"/>
            <a:lstStyle/>
            <a:p>
              <a:endParaRPr/>
            </a:p>
          </p:txBody>
        </p:sp>
      </p:grpSp>
    </p:spTree>
    <p:extLst>
      <p:ext uri="{BB962C8B-B14F-4D97-AF65-F5344CB8AC3E}">
        <p14:creationId xmlns:p14="http://schemas.microsoft.com/office/powerpoint/2010/main" val="15097796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575757"/>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1917</TotalTime>
  <Words>2370</Words>
  <Application>Microsoft Office PowerPoint</Application>
  <PresentationFormat>Custom</PresentationFormat>
  <Paragraphs>270</Paragraphs>
  <Slides>37</Slides>
  <Notes>0</Notes>
  <HiddenSlides>0</HiddenSlides>
  <MMClips>0</MMClip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Office Theme</vt:lpstr>
      <vt:lpstr>                            HOUSE PRICE PREDICTION USING                                           MACHINE LEARNING</vt:lpstr>
      <vt:lpstr>CONTENTS</vt:lpstr>
      <vt:lpstr>ABSTRACT</vt:lpstr>
      <vt:lpstr>INTRODUCTION</vt:lpstr>
      <vt:lpstr>   LITERATURE SURVEY</vt:lpstr>
      <vt:lpstr> LITERATURE SURVEY</vt:lpstr>
      <vt:lpstr>   EXISTING SYSTEM</vt:lpstr>
      <vt:lpstr>   PROBLEM STATEMENT</vt:lpstr>
      <vt:lpstr>    PROPOSED SYSTEM</vt:lpstr>
      <vt:lpstr>   OBJECTIVE</vt:lpstr>
      <vt:lpstr>           MODULES</vt:lpstr>
      <vt:lpstr>DATAFLOW DIAGRAM</vt:lpstr>
      <vt:lpstr>DATAFLOW DIAGRAM</vt:lpstr>
      <vt:lpstr>DATAFLOW DIAGRAM</vt:lpstr>
      <vt:lpstr>SEQUENCE DIAGRAMM</vt:lpstr>
      <vt:lpstr>  SYSTEM REQUIREMENTS</vt:lpstr>
      <vt:lpstr>      ADVANTAGES</vt:lpstr>
      <vt:lpstr>         OUTPUT</vt:lpstr>
      <vt:lpstr>        OUTPUT</vt:lpstr>
      <vt:lpstr>       OUTPUT</vt:lpstr>
      <vt:lpstr>   OUTPUT</vt:lpstr>
      <vt:lpstr>      OUTPUT</vt:lpstr>
      <vt:lpstr>         OUTPUT</vt:lpstr>
      <vt:lpstr>              OUTPUT</vt:lpstr>
      <vt:lpstr>       OUTPUT</vt:lpstr>
      <vt:lpstr>            OUTPUT</vt:lpstr>
      <vt:lpstr>           OUTPUT</vt:lpstr>
      <vt:lpstr>       OUTPUT</vt:lpstr>
      <vt:lpstr>             OUTPUT</vt:lpstr>
      <vt:lpstr>           OUTPUT</vt:lpstr>
      <vt:lpstr>       OUTPUT</vt:lpstr>
      <vt:lpstr>     ALGORITHM</vt:lpstr>
      <vt:lpstr>ALGORITHM</vt:lpstr>
      <vt:lpstr>ALGORITHM</vt:lpstr>
      <vt:lpstr>ALGORITHM</vt:lpstr>
      <vt:lpstr>REFERENCES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MilleeSamukcham</cp:lastModifiedBy>
  <cp:revision>41</cp:revision>
  <dcterms:created xsi:type="dcterms:W3CDTF">2021-06-19T05:48:02Z</dcterms:created>
  <dcterms:modified xsi:type="dcterms:W3CDTF">2021-07-20T10:52:15Z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2021-05-17T00:00:00Z</vt:filetime>
  </property>
  <property fmtid="{D5CDD505-2E9C-101B-9397-08002B2CF9AE}" pid="3" name="Creator">
    <vt:lpwstr>Microsoft® PowerPoint® 2016</vt:lpwstr>
  </property>
  <property fmtid="{D5CDD505-2E9C-101B-9397-08002B2CF9AE}" pid="4" name="LastSaved">
    <vt:filetime>2021-06-19T00:00:00Z</vt:filetime>
  </property>
</Properties>
</file>